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77" r:id="rId5"/>
    <p:sldId id="352" r:id="rId6"/>
    <p:sldId id="261" r:id="rId7"/>
    <p:sldId id="372" r:id="rId8"/>
    <p:sldId id="360" r:id="rId9"/>
    <p:sldId id="443" r:id="rId10"/>
    <p:sldId id="448" r:id="rId11"/>
    <p:sldId id="441" r:id="rId12"/>
    <p:sldId id="445" r:id="rId13"/>
    <p:sldId id="446" r:id="rId14"/>
    <p:sldId id="447" r:id="rId15"/>
    <p:sldId id="378" r:id="rId16"/>
    <p:sldId id="359" r:id="rId17"/>
    <p:sldId id="373" r:id="rId18"/>
    <p:sldId id="374" r:id="rId19"/>
    <p:sldId id="375" r:id="rId20"/>
    <p:sldId id="364" r:id="rId21"/>
    <p:sldId id="362" r:id="rId22"/>
    <p:sldId id="44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07B91D-DE70-0208-95C4-8A70C9D42448}" name="Selim Helmi" initials="SH" userId="S::shelmi@diversion.nl::4d1b9ded-bb62-4332-9042-266e47ea50f6" providerId="AD"/>
  <p188:author id="{52BEC8A6-1863-A8C3-3C1D-CC016932225E}" name="Vivianne Goedhart" initials="VG" userId="S::vgoedhart@diversion.nl::11fc1324-1f3e-4a1d-baf6-6dd2fe2a9d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1EE"/>
    <a:srgbClr val="9EBBF7"/>
    <a:srgbClr val="CFD5EA"/>
    <a:srgbClr val="DDE1F4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75F34-8274-C553-6929-D0F24615DE0B}" v="30" dt="2022-03-04T14:47:44.550"/>
    <p1510:client id="{28A3DE56-6D23-8335-2BAE-62E98E121D7E}" v="1403" dt="2022-03-07T14:04:32.495"/>
    <p1510:client id="{66DD8818-7186-80F1-6BA7-55BBE8811368}" v="9" dt="2023-03-08T08:04:09.571"/>
    <p1510:client id="{78C0F302-DA77-ADE0-4214-766B2F63DB53}" v="4" dt="2022-03-03T13:01:53.596"/>
    <p1510:client id="{CAB9B0D1-4FAC-9827-20A6-6E2B546B8C1A}" v="3" dt="2022-03-07T15:31:58.521"/>
    <p1510:client id="{DD854088-F727-8CC2-A7F9-9F2AAA302F50}" v="1387" dt="2022-02-28T16:41:48.361"/>
    <p1510:client id="{E21293F0-BF45-B94C-0F57-B6B0829A37D4}" v="5" dt="2023-03-05T09:47:23.349"/>
  </p1510:revLst>
</p1510:revInfo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Row>
  </a:tblStyle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7E9639D4-E3E2-4D34-9284-5A2195B3D0D7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Row>
  </a:tblStyle>
  <a:tblStyle styleId="{BC89EF96-8CEA-46FF-86C4-4CE0E760980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472C4"/>
          </a:solidFill>
        </a:fill>
      </a:tcStyle>
    </a:band1H>
    <a:band1V>
      <a:tcStyle>
        <a:tcBdr/>
        <a:fill>
          <a:solidFill>
            <a:srgbClr val="4472C4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431" autoAdjust="0"/>
  </p:normalViewPr>
  <p:slideViewPr>
    <p:cSldViewPr snapToGrid="0">
      <p:cViewPr varScale="1">
        <p:scale>
          <a:sx n="48" d="100"/>
          <a:sy n="48" d="100"/>
        </p:scale>
        <p:origin x="200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6A8427-97D5-472A-93E1-AB15BF00231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F3238-CE5C-4585-A59E-77E0D2630B7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096A517-0730-46EB-ACE9-1185CC5831CC}" type="datetime1">
              <a:rPr lang="en-US"/>
              <a:pPr lvl="0"/>
              <a:t>3/17/2023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4D83FD-3C05-4208-82B7-04FA3BD3FB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BA28F7-C0E4-42E5-8A9B-3B5A14D7912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3375E-7FEA-4E96-BB2C-AFA5E216CD1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461FC-7308-4709-B0C7-070273C6106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3577D3A-D446-4FDA-B26D-94C8F24D07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3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825E8046-1E6E-4D36-AFFC-3C50CE6F2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16791F4D-B3C7-4B71-8A0B-E81A8FD18366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nl-NL" altLang="nl-NL" dirty="0">
              <a:cs typeface="Calibri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C535014A-5610-41B7-A201-C8347BD24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84D5C5-3B77-402C-BF3D-0381042685D6}" type="slidenum">
              <a:rPr altLang="nl-N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66F8C-ECF6-429E-A7BD-527776E70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273E0-4E06-46E0-801F-C240A2D276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222222"/>
              </a:solidFill>
              <a:latin typeface="Graphik-Web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E934-C0D6-443F-9A9C-DFFE1B6CC2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D6E10E-FF16-4D75-B180-898A84143A7D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04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66F8C-ECF6-429E-A7BD-527776E70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273E0-4E06-46E0-801F-C240A2D276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E934-C0D6-443F-9A9C-DFFE1B6CC2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D6E10E-FF16-4D75-B180-898A84143A7D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64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66F8C-ECF6-429E-A7BD-527776E70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273E0-4E06-46E0-801F-C240A2D276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E934-C0D6-443F-9A9C-DFFE1B6CC2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D6E10E-FF16-4D75-B180-898A84143A7D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8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66F8C-ECF6-429E-A7BD-527776E70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273E0-4E06-46E0-801F-C240A2D276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l-NL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E934-C0D6-443F-9A9C-DFFE1B6CC2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D6E10E-FF16-4D75-B180-898A84143A7D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73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66F8C-ECF6-429E-A7BD-527776E70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273E0-4E06-46E0-801F-C240A2D276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E934-C0D6-443F-9A9C-DFFE1B6CC2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D6E10E-FF16-4D75-B180-898A84143A7D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46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66F8C-ECF6-429E-A7BD-527776E70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273E0-4E06-46E0-801F-C240A2D276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E934-C0D6-443F-9A9C-DFFE1B6CC2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D6E10E-FF16-4D75-B180-898A84143A7D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09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66F8C-ECF6-429E-A7BD-527776E70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273E0-4E06-46E0-801F-C240A2D276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E934-C0D6-443F-9A9C-DFFE1B6CC2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D6E10E-FF16-4D75-B180-898A84143A7D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77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6BD6E2-845D-4C36-8EC5-A1629AB330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CCBDB-C251-46E4-AABD-7EDE5970B7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37A66-439C-4F1C-88D0-8A40E7A185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95990B8-1758-41D7-B85C-0DF9BE9536D8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03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1B2A23-33B4-45E9-8CF1-5BE8BB42E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66A5E3-E53B-43C6-B058-9ED0ACE07E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EEE47-2267-42A8-B671-8E999C3ADC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B4501BFA-C2D9-4B2A-9CE1-C5563684C994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27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1B2A23-33B4-45E9-8CF1-5BE8BB42E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66A5E3-E53B-43C6-B058-9ED0ACE07E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EEE47-2267-42A8-B671-8E999C3ADC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B4501BFA-C2D9-4B2A-9CE1-C5563684C994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3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66F8C-ECF6-429E-A7BD-527776E70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273E0-4E06-46E0-801F-C240A2D276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E934-C0D6-443F-9A9C-DFFE1B6CC2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D6E10E-FF16-4D75-B180-898A84143A7D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7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6BD6E2-845D-4C36-8EC5-A1629AB330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CCBDB-C251-46E4-AABD-7EDE5970B7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37A66-439C-4F1C-88D0-8A40E7A185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95990B8-1758-41D7-B85C-0DF9BE9536D8}" type="slidenum"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6BD6E2-845D-4C36-8EC5-A1629AB330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CCBDB-C251-46E4-AABD-7EDE5970B7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37A66-439C-4F1C-88D0-8A40E7A185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95990B8-1758-41D7-B85C-0DF9BE9536D8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5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66F8C-ECF6-429E-A7BD-527776E70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273E0-4E06-46E0-801F-C240A2D276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E934-C0D6-443F-9A9C-DFFE1B6CC2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D6E10E-FF16-4D75-B180-898A84143A7D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1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294">
            <a:extLst>
              <a:ext uri="{FF2B5EF4-FFF2-40B4-BE49-F238E27FC236}">
                <a16:creationId xmlns:a16="http://schemas.microsoft.com/office/drawing/2014/main" id="{871533E2-C557-41CE-ABAB-96AB1557AF73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xfrm>
            <a:off x="681038" y="4776788"/>
            <a:ext cx="5435600" cy="390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91421" rIns="91421" bIns="91421" numCol="1">
            <a:prstTxWarp prst="textNoShape">
              <a:avLst/>
            </a:prstTxWarp>
          </a:bodyPr>
          <a:lstStyle/>
          <a:p>
            <a:endParaRPr lang="nl-NL" sz="18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6147" name="Shape 295">
            <a:extLst>
              <a:ext uri="{FF2B5EF4-FFF2-40B4-BE49-F238E27FC236}">
                <a16:creationId xmlns:a16="http://schemas.microsoft.com/office/drawing/2014/main" id="{6FFDC5F7-341C-4EB9-A6C1-1B93A269F5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</p:spTree>
    <p:extLst>
      <p:ext uri="{BB962C8B-B14F-4D97-AF65-F5344CB8AC3E}">
        <p14:creationId xmlns:p14="http://schemas.microsoft.com/office/powerpoint/2010/main" val="410686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294">
            <a:extLst>
              <a:ext uri="{FF2B5EF4-FFF2-40B4-BE49-F238E27FC236}">
                <a16:creationId xmlns:a16="http://schemas.microsoft.com/office/drawing/2014/main" id="{871533E2-C557-41CE-ABAB-96AB1557AF73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xfrm>
            <a:off x="681038" y="4776788"/>
            <a:ext cx="5435600" cy="390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91421" rIns="91421" bIns="91421" numCol="1">
            <a:prstTxWarp prst="textNoShape">
              <a:avLst/>
            </a:prstTxWarp>
          </a:bodyPr>
          <a:lstStyle/>
          <a:p>
            <a:pPr>
              <a:lnSpc>
                <a:spcPct val="300000"/>
              </a:lnSpc>
            </a:pPr>
            <a:endParaRPr lang="nl-NL" dirty="0"/>
          </a:p>
        </p:txBody>
      </p:sp>
      <p:sp>
        <p:nvSpPr>
          <p:cNvPr id="6147" name="Shape 295">
            <a:extLst>
              <a:ext uri="{FF2B5EF4-FFF2-40B4-BE49-F238E27FC236}">
                <a16:creationId xmlns:a16="http://schemas.microsoft.com/office/drawing/2014/main" id="{6FFDC5F7-341C-4EB9-A6C1-1B93A269F5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</p:spTree>
    <p:extLst>
      <p:ext uri="{BB962C8B-B14F-4D97-AF65-F5344CB8AC3E}">
        <p14:creationId xmlns:p14="http://schemas.microsoft.com/office/powerpoint/2010/main" val="3511912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66F8C-ECF6-429E-A7BD-527776E70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273E0-4E06-46E0-801F-C240A2D276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E934-C0D6-443F-9A9C-DFFE1B6CC2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D6E10E-FF16-4D75-B180-898A84143A7D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20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66F8C-ECF6-429E-A7BD-527776E70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273E0-4E06-46E0-801F-C240A2D276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>
              <a:defRPr/>
            </a:pPr>
            <a:endParaRPr lang="nl-NL" dirty="0">
              <a:solidFill>
                <a:srgbClr val="222222"/>
              </a:solidFill>
              <a:latin typeface="Graphik-Web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E934-C0D6-443F-9A9C-DFFE1B6CC2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4D6E10E-FF16-4D75-B180-898A84143A7D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4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A14F8-C35B-4235-84D1-AAB31587D2D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051B3-A2E8-4A53-AB6D-E2C90AD17BA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04189-D87F-40A5-A013-01E195ED77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A80F25-7CA2-4D2B-8730-5BFAE0117BF1}" type="datetime1">
              <a:rPr lang="en-US"/>
              <a:pPr lvl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0F657-53CE-4C18-999F-914BE5118B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66167-4B8E-4562-941A-44FE8E773E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85784B-3AEA-429A-981C-9097E276CA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989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B223-1863-495F-BE27-D04ED899DA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80586-5CEB-4412-9F2C-F8D016CD54A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1AD9-A3D8-43AB-A64E-07988FD2FE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CD403E-692D-41AD-9F75-7AA926BFA156}" type="datetime1">
              <a:rPr lang="en-US"/>
              <a:pPr lvl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18D3A-85BB-4196-A48A-EFAE1516DD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8648-81E4-447C-B05D-CAE0A556C8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162DFE-B3E4-4A09-8BF3-A1839081FE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3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0F16A3-4B74-401B-B45E-915E1EB01E3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C307E-7914-4D98-A3D1-9077EAAC301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7DF8C-0A6B-4243-999B-28B8713FDD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F570F5-66E0-4D63-829F-A509D238D92D}" type="datetime1">
              <a:rPr lang="en-US"/>
              <a:pPr lvl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54009-8E93-47A1-8298-5AF0EAE141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EFF0B-2211-48A2-B4E3-497172EC66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5B180A-C9AD-4E68-B4E8-D944CA1D89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6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37A3-6F6B-487A-9A5D-EFC1DD1072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8BAA6-875A-4DEA-AF31-6AE3454BE02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38B3A-E7E9-42ED-B397-CE829BB61D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EB88DF-0A7B-4A1B-86F8-D55C30736DAC}" type="datetime1">
              <a:rPr lang="en-US"/>
              <a:pPr lvl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D309B-4033-4C6A-B952-C56BE2E689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BC7AC-2478-43A1-910D-7DEC220D33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71DF89-24BB-434D-B74C-904DBDC9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900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04563-9BD5-4B45-AC98-784BFB8D0C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670D1-DF29-4891-973B-FD480A15DB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E5918-1B3D-436C-8570-06A3D34B58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677AE8-8781-43B3-A51A-3005B4D8622B}" type="datetime1">
              <a:rPr lang="en-US"/>
              <a:pPr lvl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F4ED9-AFC3-4A6F-8543-E28D6F7394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7AA5A-6487-4FA5-AF06-F38708ECFF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13F7CF-FFD6-4C63-9275-7ABE58F049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6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5C01-2CD8-4A96-A70A-0FDA4D9273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D0821-3129-401F-99B4-C17E175E8F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C872D-6DA4-4D87-AC01-BDFA1D3C70D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6F77A-28A8-45CB-935A-9C8E58FB7F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E6B194-1773-489A-8E8B-08129D045647}" type="datetime1">
              <a:rPr lang="en-US"/>
              <a:pPr lvl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2CA10-A616-4363-9504-5EE9A9C0A7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81F72-0198-4987-9916-1EC0D4549D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1D3D1D-1439-4E89-85FA-2075121E73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1D71-84B2-435C-B8CE-01CEF51353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1462-2584-4E27-B8CB-6CA40C1D7A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8E682-57C2-4C25-B12C-183B7A831E4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A6F00-873A-4040-A259-9A46369D062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E82C21-5F00-4520-B4A5-F481991406F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33457C-C096-499F-A6A5-DBA2CA85CB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21A549-9B3A-4819-B9C2-1EF8D9B11253}" type="datetime1">
              <a:rPr lang="en-US"/>
              <a:pPr lvl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6D3A36-9BCF-4F4E-B790-EA037BC794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7CDEB-D2EE-4B79-8B84-5C8A9ABE10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D305A9-DBE7-4DED-AEB8-EE708FFD48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0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06249-CA02-4C33-8D5D-C34684C1FF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D9CBA-E4D0-4138-870B-F4D0EB90FA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3C39D-AC63-4D0E-B2C6-B0DC318C1C25}" type="datetime1">
              <a:rPr lang="en-US"/>
              <a:pPr lvl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8C873-1973-4478-B8CB-1332D4D6ED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764D3-5748-4B42-8582-CF522F749D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00B381-7724-43D0-AF1E-8AB895A646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3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356BC-D7AA-4FBA-917A-07539CB36C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F11313-4BF2-493F-B3C9-9AB937B3B59A}" type="datetime1">
              <a:rPr lang="en-US"/>
              <a:pPr lvl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A912E4-A865-4C7B-BD37-6E8E54C02E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534EE-DDE9-44AE-B707-AC914BE51E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657AE-60C2-49A7-A34A-160FFA2ACCE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6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8F069-950C-4EF2-A193-D8BAB2B90D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60211-7340-4FBA-AC08-E7E1AEC409E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53674-E3E3-444D-8D29-2A5C0F35250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266B7-8DB3-4B07-964C-6CCF3F469A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A566DE-088E-4BB7-9B92-7395A146CAEF}" type="datetime1">
              <a:rPr lang="en-US"/>
              <a:pPr lvl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1303A-7FBF-4A5F-A680-DCFC8EA2C5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5B645-FF03-444E-BF84-543BB247F7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C017EB-7DA9-4296-A43B-17790DECDF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6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AAFB-8358-494F-8A60-2F1C108B1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1BBB45-0DA4-4B26-AF1D-A92C43176B2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F151A-228E-4128-8276-BD541808CD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65AA8-16EC-4CC4-AA24-41D09185B7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C3DA75-D1B1-4C0C-8258-4CB9ABAD90DB}" type="datetime1">
              <a:rPr lang="en-US"/>
              <a:pPr lvl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A53FF-030B-447B-BA8D-185AEE234A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EEBF3-89B1-4F6A-82D0-62699C2A2C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D82396-1D09-40C5-AF24-B97B10A5B9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1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B625F-DCB6-4063-A499-B5ACC2B26E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8D792-99A4-40D4-88E3-E30BC3CC29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AB7AA-8C4E-4409-B6CE-DABC4B044AD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1E24AB4-B440-4C76-AF67-A517C1975458}" type="datetime1">
              <a:rPr lang="en-US"/>
              <a:pPr lvl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CD9EC-0422-47DA-AA7F-85197C54ED0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A7E99-216B-4919-BE15-59AB4DB168F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37EEBAD-D19B-44C9-B8A3-D413B323B87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bud.nl/wp-content/uploads/Nibud-leerdoelen-competenties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steenbruggen@diversion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56269DDA-2A20-48FF-9469-EEC4AE6AD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7"/>
            <a:ext cx="12198350" cy="686754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1BB024C-F4E5-4DC2-B004-BCFCCFDD7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0" y="0"/>
            <a:ext cx="4152900" cy="6862763"/>
          </a:xfrm>
          <a:prstGeom prst="rect">
            <a:avLst/>
          </a:prstGeom>
          <a:solidFill>
            <a:srgbClr val="E1F1EE"/>
          </a:solidFill>
          <a:ln w="9528">
            <a:solidFill>
              <a:srgbClr val="DDE1F4"/>
            </a:solidFill>
            <a:miter lim="800000"/>
            <a:headEnd/>
            <a:tailEnd/>
          </a:ln>
          <a:effectLst/>
        </p:spPr>
        <p:txBody>
          <a:bodyPr lIns="359999" tIns="323999" rIns="719998" bIns="251999" anchor="t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nl-NL" altLang="nl-NL" sz="3700" b="1">
              <a:solidFill>
                <a:srgbClr val="9EBBF7"/>
              </a:solidFill>
              <a:latin typeface="MarkPro-Bold" panose="020B0804020101010102" pitchFamily="34" charset="0"/>
              <a:ea typeface="Rather"/>
              <a:cs typeface="Rather"/>
            </a:endParaRPr>
          </a:p>
        </p:txBody>
      </p:sp>
      <p:pic>
        <p:nvPicPr>
          <p:cNvPr id="3" name="Afbeelding 2" descr="Afbeelding met speelgoed, vasthouden&#10;&#10;Automatisch gegenereerde beschrijving">
            <a:extLst>
              <a:ext uri="{FF2B5EF4-FFF2-40B4-BE49-F238E27FC236}">
                <a16:creationId xmlns:a16="http://schemas.microsoft.com/office/drawing/2014/main" id="{4A6B50BD-3136-4374-9894-A52684344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14" y="1153681"/>
            <a:ext cx="4562437" cy="456243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86860BA-E73E-45F7-A167-F9C6DC7A7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99" y="-39780"/>
            <a:ext cx="5181600" cy="6856413"/>
          </a:xfrm>
          <a:prstGeom prst="rect">
            <a:avLst/>
          </a:prstGeom>
          <a:solidFill>
            <a:srgbClr val="E1F1EE"/>
          </a:solidFill>
          <a:ln w="9528">
            <a:solidFill>
              <a:srgbClr val="DDE1F4"/>
            </a:solidFill>
            <a:miter lim="800000"/>
            <a:headEnd/>
            <a:tailEnd/>
          </a:ln>
          <a:effectLst/>
        </p:spPr>
        <p:txBody>
          <a:bodyPr lIns="359999" tIns="323999" rIns="719998" bIns="251999" anchor="t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nl-NL" altLang="nl-NL" sz="4400" b="1">
              <a:solidFill>
                <a:srgbClr val="FF0000"/>
              </a:solidFill>
              <a:latin typeface="MarkPro-Bold" panose="020B0804020101010102" pitchFamily="34" charset="0"/>
              <a:ea typeface="Rather"/>
              <a:cs typeface="Rather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30BA48A-E2B2-4AE7-A3A8-64A0D8EFAE32}"/>
              </a:ext>
            </a:extLst>
          </p:cNvPr>
          <p:cNvSpPr txBox="1"/>
          <p:nvPr/>
        </p:nvSpPr>
        <p:spPr>
          <a:xfrm>
            <a:off x="886202" y="4157589"/>
            <a:ext cx="4907795" cy="2031325"/>
          </a:xfrm>
          <a:prstGeom prst="rect">
            <a:avLst/>
          </a:prstGeom>
          <a:noFill/>
          <a:ln cap="flat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endParaRPr lang="nl-NL" b="1"/>
          </a:p>
          <a:p>
            <a:pPr algn="ctr"/>
            <a:r>
              <a:rPr lang="nl-NL" b="1" dirty="0"/>
              <a:t>Selim </a:t>
            </a:r>
            <a:r>
              <a:rPr lang="nl-NL" b="1" dirty="0" err="1"/>
              <a:t>Helmi</a:t>
            </a:r>
            <a:r>
              <a:rPr lang="nl-NL" dirty="0"/>
              <a:t>, projectleider bij </a:t>
            </a:r>
            <a:r>
              <a:rPr lang="nl-NL" dirty="0" err="1"/>
              <a:t>Diversion</a:t>
            </a:r>
            <a:endParaRPr lang="nl-NL" dirty="0" err="1">
              <a:cs typeface="Calibri"/>
            </a:endParaRPr>
          </a:p>
          <a:p>
            <a:br>
              <a:rPr lang="nl-NL" dirty="0"/>
            </a:br>
            <a:endParaRPr lang="nl-NL"/>
          </a:p>
          <a:p>
            <a:endParaRPr lang="nl-NL"/>
          </a:p>
          <a:p>
            <a:pPr algn="ctr"/>
            <a:r>
              <a:rPr lang="nl-NL" dirty="0"/>
              <a:t>8 en 9 maart, </a:t>
            </a:r>
          </a:p>
          <a:p>
            <a:pPr algn="ctr"/>
            <a:r>
              <a:rPr lang="nl-NL" dirty="0"/>
              <a:t>ter voorbereiding op de Week van het Geld 2022</a:t>
            </a:r>
            <a:endParaRPr lang="nl-NL" dirty="0">
              <a:cs typeface="Calibri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6BF5200-341B-405F-AAE5-52AEF1D27038}"/>
              </a:ext>
            </a:extLst>
          </p:cNvPr>
          <p:cNvSpPr txBox="1"/>
          <p:nvPr/>
        </p:nvSpPr>
        <p:spPr>
          <a:xfrm>
            <a:off x="885293" y="1153681"/>
            <a:ext cx="48466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b="1"/>
              <a:t>Webinar</a:t>
            </a:r>
            <a:endParaRPr lang="nl-NL" sz="4000" b="1"/>
          </a:p>
          <a:p>
            <a:pPr algn="ctr"/>
            <a:r>
              <a:rPr lang="nl-NL" sz="3600" b="1">
                <a:solidFill>
                  <a:srgbClr val="FF0000"/>
                </a:solidFill>
              </a:rPr>
              <a:t>Kinderen &amp; geld</a:t>
            </a:r>
          </a:p>
          <a:p>
            <a:pPr algn="ctr"/>
            <a:r>
              <a:rPr lang="nl-NL" sz="2000" b="1" i="1"/>
              <a:t>Wat speelt er?</a:t>
            </a:r>
          </a:p>
          <a:p>
            <a:pPr algn="ctr"/>
            <a:r>
              <a:rPr lang="nl-NL" sz="2000" b="1" i="1"/>
              <a:t>Hoe ga je erover in gesprek?</a:t>
            </a:r>
          </a:p>
          <a:p>
            <a:pPr algn="ctr"/>
            <a:r>
              <a:rPr lang="nl-NL" sz="2000" b="1" i="1"/>
              <a:t>Tips &amp; tricks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26C537AD-5080-41F7-917E-F8A29DC33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88" y="6500025"/>
            <a:ext cx="13493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38746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13FD-7466-48D7-858B-8A7B6726E2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262740"/>
          </a:xfrm>
          <a:solidFill>
            <a:srgbClr val="E1F1EE"/>
          </a:solidFill>
          <a:ln w="9528">
            <a:solidFill>
              <a:srgbClr val="E1F1EE"/>
            </a:solidFill>
            <a:prstDash val="solid"/>
          </a:ln>
          <a:effectLst>
            <a:outerShdw dist="38103" dir="5400000" algn="tl">
              <a:srgbClr val="000000">
                <a:alpha val="25000"/>
              </a:srgbClr>
            </a:outerShdw>
          </a:effectLst>
        </p:spPr>
        <p:txBody>
          <a:bodyPr lIns="359999" tIns="323999" rIns="719998" bIns="251999" anchor="t">
            <a:noAutofit/>
          </a:bodyPr>
          <a:lstStyle/>
          <a:p>
            <a:r>
              <a:rPr lang="en-US" b="1">
                <a:solidFill>
                  <a:schemeClr val="tx1"/>
                </a:solidFill>
                <a:latin typeface="MarkPro-Bold" pitchFamily="34"/>
              </a:rPr>
              <a:t>2. </a:t>
            </a:r>
            <a:r>
              <a:rPr lang="en-US" b="1" err="1">
                <a:solidFill>
                  <a:schemeClr val="tx1"/>
                </a:solidFill>
                <a:latin typeface="MarkPro-Bold" pitchFamily="34"/>
              </a:rPr>
              <a:t>Kinderen</a:t>
            </a:r>
            <a:r>
              <a:rPr lang="en-US" b="1">
                <a:solidFill>
                  <a:schemeClr val="tx1"/>
                </a:solidFill>
                <a:latin typeface="MarkPro-Bold" pitchFamily="34"/>
              </a:rPr>
              <a:t> &amp; geld: wat </a:t>
            </a:r>
            <a:r>
              <a:rPr lang="en-US" b="1" err="1">
                <a:solidFill>
                  <a:schemeClr val="tx1"/>
                </a:solidFill>
                <a:latin typeface="MarkPro-Bold" pitchFamily="34"/>
              </a:rPr>
              <a:t>speelt</a:t>
            </a:r>
            <a:r>
              <a:rPr lang="en-US" b="1">
                <a:solidFill>
                  <a:schemeClr val="tx1"/>
                </a:solidFill>
                <a:latin typeface="MarkPro-Bold" pitchFamily="34"/>
              </a:rPr>
              <a:t> er?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8D98E4F-99DD-4FB0-89D6-B8C53FCF06E8}"/>
              </a:ext>
            </a:extLst>
          </p:cNvPr>
          <p:cNvSpPr txBox="1"/>
          <p:nvPr/>
        </p:nvSpPr>
        <p:spPr>
          <a:xfrm>
            <a:off x="693899" y="2029525"/>
            <a:ext cx="10803316" cy="40380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 i="1">
                <a:ea typeface="+mn-lt"/>
                <a:cs typeface="+mn-lt"/>
              </a:rPr>
              <a:t>Mobiele telefoons</a:t>
            </a:r>
            <a:endParaRPr lang="nl-NL" sz="2800">
              <a:solidFill>
                <a:schemeClr val="accent1"/>
              </a:solidFill>
              <a:ea typeface="+mn-lt"/>
              <a:cs typeface="+mn-lt"/>
            </a:endParaRPr>
          </a:p>
          <a:p>
            <a:pPr lv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000" i="1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>
                <a:solidFill>
                  <a:schemeClr val="accent1"/>
                </a:solidFill>
                <a:ea typeface="+mn-lt"/>
                <a:cs typeface="+mn-lt"/>
              </a:rPr>
              <a:t>66%</a:t>
            </a:r>
            <a:r>
              <a:rPr lang="nl-NL" sz="2000">
                <a:ea typeface="+mn-lt"/>
                <a:cs typeface="+mn-lt"/>
              </a:rPr>
              <a:t> van de kinderen boven de 10 jaar heeft een mobiele telefoon: </a:t>
            </a:r>
            <a:endParaRPr lang="nl-NL">
              <a:ea typeface="+mn-lt"/>
              <a:cs typeface="+mn-lt"/>
            </a:endParaRPr>
          </a:p>
          <a:p>
            <a:pPr marL="800100" lvl="1" indent="-342900">
              <a:lnSpc>
                <a:spcPct val="150000"/>
              </a:lnSpc>
              <a:buFont typeface="Wingdings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ea typeface="+mn-lt"/>
                <a:cs typeface="+mn-lt"/>
              </a:rPr>
              <a:t>36 procent met prepaid kaart</a:t>
            </a:r>
            <a:endParaRPr lang="nl-NL">
              <a:ea typeface="+mn-lt"/>
              <a:cs typeface="+mn-lt"/>
            </a:endParaRPr>
          </a:p>
          <a:p>
            <a:pPr marL="800100" lvl="1" indent="-342900">
              <a:lnSpc>
                <a:spcPct val="150000"/>
              </a:lnSpc>
              <a:buFont typeface="Wingdings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ea typeface="+mn-lt"/>
                <a:cs typeface="+mn-lt"/>
              </a:rPr>
              <a:t>23 procent met een abonnement</a:t>
            </a:r>
            <a:endParaRPr lang="nl-NL">
              <a:ea typeface="+mn-lt"/>
              <a:cs typeface="+mn-lt"/>
            </a:endParaRPr>
          </a:p>
          <a:p>
            <a:pPr marL="800100" lvl="1" indent="-342900">
              <a:lnSpc>
                <a:spcPct val="150000"/>
              </a:lnSpc>
              <a:buFont typeface="Wingdings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ea typeface="+mn-lt"/>
                <a:cs typeface="+mn-lt"/>
              </a:rPr>
              <a:t>7 procent met alleen wifi</a:t>
            </a:r>
          </a:p>
          <a:p>
            <a:pPr lvl="8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cs typeface="Calibri"/>
              </a:rPr>
              <a:t>Ongeveer </a:t>
            </a:r>
            <a:r>
              <a:rPr lang="nl-NL" sz="2500">
                <a:solidFill>
                  <a:schemeClr val="accent1"/>
                </a:solidFill>
                <a:cs typeface="Calibri"/>
              </a:rPr>
              <a:t>de helft</a:t>
            </a:r>
            <a:r>
              <a:rPr lang="nl-NL" sz="2000">
                <a:cs typeface="Calibri"/>
              </a:rPr>
              <a:t> van de kinderen met telefoon betaalt zelf mee aan de kosten.</a:t>
            </a:r>
          </a:p>
        </p:txBody>
      </p:sp>
      <p:pic>
        <p:nvPicPr>
          <p:cNvPr id="3" name="Graphic 3" descr="Geen telefoons silhouet">
            <a:extLst>
              <a:ext uri="{FF2B5EF4-FFF2-40B4-BE49-F238E27FC236}">
                <a16:creationId xmlns:a16="http://schemas.microsoft.com/office/drawing/2014/main" id="{B67468FB-FF3C-4F1A-A5BA-BDB4A6FCB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7901" y="2800564"/>
            <a:ext cx="1650714" cy="16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13FD-7466-48D7-858B-8A7B6726E2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262740"/>
          </a:xfrm>
          <a:solidFill>
            <a:srgbClr val="E1F1EE"/>
          </a:solidFill>
          <a:ln w="9528">
            <a:solidFill>
              <a:srgbClr val="E1F1EE"/>
            </a:solidFill>
            <a:prstDash val="solid"/>
          </a:ln>
          <a:effectLst>
            <a:outerShdw dist="38103" dir="5400000" algn="tl">
              <a:srgbClr val="000000">
                <a:alpha val="25000"/>
              </a:srgbClr>
            </a:outerShdw>
          </a:effectLst>
        </p:spPr>
        <p:txBody>
          <a:bodyPr lIns="359999" tIns="323999" rIns="719998" bIns="251999" anchor="t">
            <a:noAutofit/>
          </a:bodyPr>
          <a:lstStyle/>
          <a:p>
            <a:r>
              <a:rPr lang="en-US" b="1">
                <a:solidFill>
                  <a:schemeClr val="tx1"/>
                </a:solidFill>
                <a:latin typeface="MarkPro-Bold" pitchFamily="34"/>
              </a:rPr>
              <a:t>2. </a:t>
            </a:r>
            <a:r>
              <a:rPr lang="en-US" b="1" err="1">
                <a:solidFill>
                  <a:schemeClr val="tx1"/>
                </a:solidFill>
                <a:latin typeface="MarkPro-Bold" pitchFamily="34"/>
              </a:rPr>
              <a:t>Kinderen</a:t>
            </a:r>
            <a:r>
              <a:rPr lang="en-US" b="1">
                <a:solidFill>
                  <a:schemeClr val="tx1"/>
                </a:solidFill>
                <a:latin typeface="MarkPro-Bold" pitchFamily="34"/>
              </a:rPr>
              <a:t> &amp; geld: wat </a:t>
            </a:r>
            <a:r>
              <a:rPr lang="en-US" b="1" err="1">
                <a:solidFill>
                  <a:schemeClr val="tx1"/>
                </a:solidFill>
                <a:latin typeface="MarkPro-Bold" pitchFamily="34"/>
              </a:rPr>
              <a:t>speelt</a:t>
            </a:r>
            <a:r>
              <a:rPr lang="en-US" b="1">
                <a:solidFill>
                  <a:schemeClr val="tx1"/>
                </a:solidFill>
                <a:latin typeface="MarkPro-Bold" pitchFamily="34"/>
              </a:rPr>
              <a:t> er?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8D98E4F-99DD-4FB0-89D6-B8C53FCF06E8}"/>
              </a:ext>
            </a:extLst>
          </p:cNvPr>
          <p:cNvSpPr txBox="1"/>
          <p:nvPr/>
        </p:nvSpPr>
        <p:spPr>
          <a:xfrm>
            <a:off x="693899" y="2029525"/>
            <a:ext cx="10803316" cy="4107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 i="1">
                <a:ea typeface="+mn-lt"/>
                <a:cs typeface="+mn-lt"/>
              </a:rPr>
              <a:t>Omgaan met verleidingen</a:t>
            </a:r>
            <a:endParaRPr lang="en-US" sz="2000" i="1">
              <a:ea typeface="+mn-lt"/>
              <a:cs typeface="+mn-lt"/>
            </a:endParaRPr>
          </a:p>
          <a:p>
            <a:pPr lv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000" i="1">
              <a:solidFill>
                <a:srgbClr val="000000"/>
              </a:solidFill>
              <a:cs typeface="Calibri"/>
            </a:endParaRPr>
          </a:p>
          <a:p>
            <a:pPr lv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>
                <a:solidFill>
                  <a:schemeClr val="accent1"/>
                </a:solidFill>
                <a:cs typeface="Calibri"/>
              </a:rPr>
              <a:t>57% </a:t>
            </a:r>
            <a:r>
              <a:rPr lang="nl-NL" sz="2000">
                <a:cs typeface="Calibri"/>
              </a:rPr>
              <a:t>van de kinderen wil graag spullen hebben die zij op de tv of het internet zien</a:t>
            </a:r>
          </a:p>
          <a:p>
            <a:pPr marL="1257300" lvl="2" indent="-342900">
              <a:lnSpc>
                <a:spcPct val="150000"/>
              </a:lnSpc>
              <a:buFont typeface="Wingdings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cs typeface="Calibri"/>
              </a:rPr>
              <a:t>meisjes zijn hier gevoeliger voor dan jongens</a:t>
            </a:r>
          </a:p>
          <a:p>
            <a:pPr lvl="2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000">
              <a:cs typeface="Calibri"/>
            </a:endParaRPr>
          </a:p>
          <a:p>
            <a:pPr lvl="6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000">
              <a:cs typeface="Calibri"/>
            </a:endParaRPr>
          </a:p>
          <a:p>
            <a:pPr lvl="6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800">
                <a:solidFill>
                  <a:schemeClr val="accent1"/>
                </a:solidFill>
                <a:cs typeface="Calibri"/>
              </a:rPr>
              <a:t>6 </a:t>
            </a:r>
            <a:r>
              <a:rPr lang="nl-NL" sz="2000">
                <a:cs typeface="Calibri"/>
              </a:rPr>
              <a:t>op de </a:t>
            </a:r>
            <a:r>
              <a:rPr lang="nl-NL" sz="2800">
                <a:solidFill>
                  <a:schemeClr val="accent1"/>
                </a:solidFill>
                <a:cs typeface="Calibri"/>
              </a:rPr>
              <a:t>10</a:t>
            </a:r>
            <a:r>
              <a:rPr lang="nl-NL" sz="2000">
                <a:cs typeface="Calibri"/>
              </a:rPr>
              <a:t> kinderen weten dat het doel van reclames is om mensen aan te zetten tot kopen</a:t>
            </a:r>
            <a:endParaRPr lang="nl-NL"/>
          </a:p>
        </p:txBody>
      </p:sp>
      <p:pic>
        <p:nvPicPr>
          <p:cNvPr id="3" name="Graphic 3" descr="Doelgroep silhouet">
            <a:extLst>
              <a:ext uri="{FF2B5EF4-FFF2-40B4-BE49-F238E27FC236}">
                <a16:creationId xmlns:a16="http://schemas.microsoft.com/office/drawing/2014/main" id="{4040A206-A25A-4EB1-9744-72426E7BA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1406" y="4667035"/>
            <a:ext cx="974333" cy="9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7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13FD-7466-48D7-858B-8A7B6726E2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262740"/>
          </a:xfrm>
          <a:solidFill>
            <a:srgbClr val="E1F1EE"/>
          </a:solidFill>
          <a:ln w="9528">
            <a:solidFill>
              <a:srgbClr val="E1F1EE"/>
            </a:solidFill>
            <a:prstDash val="solid"/>
          </a:ln>
          <a:effectLst>
            <a:outerShdw dist="38103" dir="5400000" algn="tl">
              <a:srgbClr val="000000">
                <a:alpha val="25000"/>
              </a:srgbClr>
            </a:outerShdw>
          </a:effectLst>
        </p:spPr>
        <p:txBody>
          <a:bodyPr lIns="359999" tIns="323999" rIns="719998" bIns="251999" anchor="t">
            <a:noAutofit/>
          </a:bodyPr>
          <a:lstStyle/>
          <a:p>
            <a:pPr lvl="0"/>
            <a:r>
              <a:rPr lang="en-US" b="1">
                <a:solidFill>
                  <a:schemeClr val="tx1"/>
                </a:solidFill>
                <a:latin typeface="MarkPro-Bold" pitchFamily="34"/>
              </a:rPr>
              <a:t>2. </a:t>
            </a:r>
            <a:r>
              <a:rPr lang="nl-NL" b="1">
                <a:solidFill>
                  <a:schemeClr val="tx1"/>
                </a:solidFill>
                <a:latin typeface="MarkPro-Bold" pitchFamily="34"/>
              </a:rPr>
              <a:t>Kinderen</a:t>
            </a:r>
            <a:r>
              <a:rPr lang="en-US" b="1">
                <a:solidFill>
                  <a:schemeClr val="tx1"/>
                </a:solidFill>
                <a:latin typeface="MarkPro-Bold" pitchFamily="34"/>
              </a:rPr>
              <a:t> en geld: wat </a:t>
            </a:r>
            <a:r>
              <a:rPr lang="nl-NL" b="1">
                <a:solidFill>
                  <a:schemeClr val="tx1"/>
                </a:solidFill>
                <a:latin typeface="MarkPro-Bold" pitchFamily="34"/>
              </a:rPr>
              <a:t>speelt</a:t>
            </a:r>
            <a:r>
              <a:rPr lang="en-US" b="1">
                <a:solidFill>
                  <a:schemeClr val="tx1"/>
                </a:solidFill>
                <a:latin typeface="MarkPro-Bold" pitchFamily="34"/>
              </a:rPr>
              <a:t>? </a:t>
            </a: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A2655AEC-E59B-4171-B214-2EF8A94CB5FF}"/>
              </a:ext>
            </a:extLst>
          </p:cNvPr>
          <p:cNvSpPr txBox="1"/>
          <p:nvPr/>
        </p:nvSpPr>
        <p:spPr>
          <a:xfrm>
            <a:off x="756422" y="2350286"/>
            <a:ext cx="11529358" cy="397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b="0" i="0" u="none" strike="noStrike" kern="1200" cap="none" spc="0" baseline="0">
                <a:solidFill>
                  <a:srgbClr val="000000"/>
                </a:solidFill>
                <a:uFillTx/>
                <a:latin typeface="MarkPro" panose="020B0504020101010102" pitchFamily="34" charset="0"/>
                <a:ea typeface="Arial"/>
                <a:cs typeface="Arial"/>
              </a:rPr>
              <a:t>					</a:t>
            </a:r>
            <a:endParaRPr lang="nl-NL" sz="2200" b="0" i="0" u="none" strike="noStrike" kern="1200" cap="none" spc="0" baseline="0">
              <a:solidFill>
                <a:srgbClr val="000000"/>
              </a:solidFill>
              <a:uFillTx/>
              <a:latin typeface="MarkPro" panose="020B0504020101010102" pitchFamily="34" charset="0"/>
              <a:ea typeface="Suisse Neue Trial"/>
              <a:cs typeface="Suisse Neue Trial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8D98E4F-99DD-4FB0-89D6-B8C53FCF06E8}"/>
              </a:ext>
            </a:extLst>
          </p:cNvPr>
          <p:cNvSpPr txBox="1"/>
          <p:nvPr/>
        </p:nvSpPr>
        <p:spPr>
          <a:xfrm>
            <a:off x="633542" y="1882558"/>
            <a:ext cx="11020576" cy="34778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>
                <a:solidFill>
                  <a:srgbClr val="000000"/>
                </a:solidFill>
                <a:latin typeface="MarkPro"/>
              </a:rPr>
              <a:t>Ieder kind verdient een leven vrij van geldzorgen, de praktijk is weerbarstig</a:t>
            </a:r>
          </a:p>
          <a:p>
            <a:pPr lvl="0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400">
              <a:solidFill>
                <a:srgbClr val="000000"/>
              </a:solidFill>
              <a:latin typeface="MarkPro" panose="020B0504020101010102" pitchFamily="34" charset="0"/>
            </a:endParaRPr>
          </a:p>
          <a:p>
            <a:pPr marL="457200" lvl="0" indent="-4572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solidFill>
                  <a:srgbClr val="000000"/>
                </a:solidFill>
                <a:latin typeface="MarkPro" panose="020B0504020101010102" pitchFamily="34" charset="0"/>
              </a:rPr>
              <a:t>Financiële skills zijn niet aangeboren </a:t>
            </a:r>
          </a:p>
          <a:p>
            <a:pPr marL="457200" lvl="0" indent="-4572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solidFill>
                  <a:srgbClr val="000000"/>
                </a:solidFill>
                <a:latin typeface="MarkPro" panose="020B0504020101010102" pitchFamily="34" charset="0"/>
              </a:rPr>
              <a:t>Financiële skills worden vaak niet aangeleerd</a:t>
            </a:r>
          </a:p>
          <a:p>
            <a:pPr marL="457200" lvl="0" indent="-4572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solidFill>
                  <a:srgbClr val="000000"/>
                </a:solidFill>
                <a:latin typeface="MarkPro" panose="020B0504020101010102" pitchFamily="34" charset="0"/>
              </a:rPr>
              <a:t>Taboe op over geldproblemen praten blijft</a:t>
            </a:r>
          </a:p>
          <a:p>
            <a:pPr marL="457200" lvl="0" indent="-4572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solidFill>
                  <a:srgbClr val="000000"/>
                </a:solidFill>
                <a:latin typeface="MarkPro" panose="020B0504020101010102" pitchFamily="34" charset="0"/>
              </a:rPr>
              <a:t>Inzet op preventie is beperkt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MarkPro" panose="020B0504020101010102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MarkPro" panose="020B0504020101010102" pitchFamily="34" charset="0"/>
            </a:endParaRPr>
          </a:p>
        </p:txBody>
      </p:sp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60ED65CA-08CE-41B3-9036-321BC999A2CD}"/>
              </a:ext>
            </a:extLst>
          </p:cNvPr>
          <p:cNvSpPr/>
          <p:nvPr/>
        </p:nvSpPr>
        <p:spPr>
          <a:xfrm>
            <a:off x="3786171" y="5141942"/>
            <a:ext cx="3631123" cy="1576057"/>
          </a:xfrm>
          <a:prstGeom prst="wedgeEllipseCallout">
            <a:avLst>
              <a:gd name="adj1" fmla="val 61421"/>
              <a:gd name="adj2" fmla="val 56234"/>
            </a:avLst>
          </a:prstGeom>
          <a:solidFill>
            <a:srgbClr val="E1F1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600" i="1">
                <a:solidFill>
                  <a:schemeClr val="tx1"/>
                </a:solidFill>
                <a:latin typeface="MarkPro" panose="020B0504020101010102"/>
              </a:rPr>
              <a:t>''Als je geen geld hebt om een Nintendo Switch te kopen dan leen je dat geld toch gewoon?''</a:t>
            </a:r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88637B95-EEF6-4B48-82C2-3DEEB7611D1F}"/>
              </a:ext>
            </a:extLst>
          </p:cNvPr>
          <p:cNvSpPr/>
          <p:nvPr/>
        </p:nvSpPr>
        <p:spPr>
          <a:xfrm>
            <a:off x="7293033" y="4588625"/>
            <a:ext cx="4267418" cy="1310648"/>
          </a:xfrm>
          <a:prstGeom prst="wedgeEllipseCallout">
            <a:avLst>
              <a:gd name="adj1" fmla="val 44215"/>
              <a:gd name="adj2" fmla="val 115698"/>
            </a:avLst>
          </a:prstGeom>
          <a:solidFill>
            <a:srgbClr val="E1F1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600" i="1">
                <a:solidFill>
                  <a:schemeClr val="tx1"/>
                </a:solidFill>
                <a:ea typeface="+mn-lt"/>
                <a:cs typeface="+mn-lt"/>
              </a:rPr>
              <a:t>''Als docent zie ik grote verschillen tussen de mate waarin kinderen over financiële vaardigheden beschikken.''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B7712939-CC90-48C9-AFE3-60064385BA23}"/>
              </a:ext>
            </a:extLst>
          </p:cNvPr>
          <p:cNvSpPr/>
          <p:nvPr/>
        </p:nvSpPr>
        <p:spPr>
          <a:xfrm>
            <a:off x="8340250" y="2782093"/>
            <a:ext cx="3521334" cy="1516131"/>
          </a:xfrm>
          <a:prstGeom prst="wedgeEllipseCallout">
            <a:avLst>
              <a:gd name="adj1" fmla="val 61415"/>
              <a:gd name="adj2" fmla="val 95157"/>
            </a:avLst>
          </a:prstGeom>
          <a:solidFill>
            <a:srgbClr val="E1F1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600" i="1">
                <a:solidFill>
                  <a:schemeClr val="tx1"/>
                </a:solidFill>
                <a:latin typeface="MarkPro" panose="020B0504020101010102"/>
              </a:rPr>
              <a:t>''Wij hebben thuis geen internet en tv. Ik kijk via het balkon soms mee met de tv van de buren.''</a:t>
            </a:r>
          </a:p>
        </p:txBody>
      </p:sp>
    </p:spTree>
    <p:extLst>
      <p:ext uri="{BB962C8B-B14F-4D97-AF65-F5344CB8AC3E}">
        <p14:creationId xmlns:p14="http://schemas.microsoft.com/office/powerpoint/2010/main" val="282059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13FD-7466-48D7-858B-8A7B6726E2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262740"/>
          </a:xfrm>
          <a:solidFill>
            <a:srgbClr val="E1F1EE"/>
          </a:solidFill>
          <a:ln w="9528">
            <a:solidFill>
              <a:srgbClr val="E1F1EE"/>
            </a:solidFill>
            <a:prstDash val="solid"/>
          </a:ln>
          <a:effectLst>
            <a:outerShdw dist="38103" dir="5400000" algn="tl">
              <a:srgbClr val="000000">
                <a:alpha val="25000"/>
              </a:srgbClr>
            </a:outerShdw>
          </a:effectLst>
        </p:spPr>
        <p:txBody>
          <a:bodyPr lIns="359999" tIns="323999" rIns="719998" bIns="251999" anchor="t">
            <a:noAutofit/>
          </a:bodyPr>
          <a:lstStyle/>
          <a:p>
            <a:r>
              <a:rPr lang="en-US" sz="3800" b="1">
                <a:solidFill>
                  <a:schemeClr val="tx1"/>
                </a:solidFill>
                <a:latin typeface="MarkPro-Bold"/>
              </a:rPr>
              <a:t>2. </a:t>
            </a:r>
            <a:r>
              <a:rPr lang="nl-NL" sz="3800" b="1">
                <a:solidFill>
                  <a:schemeClr val="tx1"/>
                </a:solidFill>
                <a:latin typeface="MarkPro-Bold"/>
              </a:rPr>
              <a:t>Kinderen</a:t>
            </a:r>
            <a:r>
              <a:rPr lang="en-US" sz="3800" b="1">
                <a:solidFill>
                  <a:schemeClr val="tx1"/>
                </a:solidFill>
                <a:latin typeface="MarkPro-Bold"/>
              </a:rPr>
              <a:t> </a:t>
            </a:r>
            <a:r>
              <a:rPr lang="en-US" sz="3800" b="1" err="1">
                <a:solidFill>
                  <a:schemeClr val="tx1"/>
                </a:solidFill>
                <a:latin typeface="MarkPro-Bold"/>
              </a:rPr>
              <a:t>en</a:t>
            </a:r>
            <a:r>
              <a:rPr lang="en-US" sz="3800" b="1">
                <a:solidFill>
                  <a:schemeClr val="tx1"/>
                </a:solidFill>
                <a:latin typeface="MarkPro-Bold"/>
              </a:rPr>
              <a:t> </a:t>
            </a:r>
            <a:r>
              <a:rPr lang="en-US" sz="3800" b="1" err="1">
                <a:solidFill>
                  <a:schemeClr val="tx1"/>
                </a:solidFill>
                <a:latin typeface="MarkPro-Bold"/>
              </a:rPr>
              <a:t>financiële</a:t>
            </a:r>
            <a:r>
              <a:rPr lang="en-US" sz="3800" b="1">
                <a:solidFill>
                  <a:schemeClr val="tx1"/>
                </a:solidFill>
                <a:latin typeface="MarkPro-Bold"/>
              </a:rPr>
              <a:t> </a:t>
            </a:r>
            <a:r>
              <a:rPr lang="en-US" sz="3800" b="1" err="1">
                <a:solidFill>
                  <a:schemeClr val="tx1"/>
                </a:solidFill>
                <a:latin typeface="MarkPro-Bold"/>
              </a:rPr>
              <a:t>educatie</a:t>
            </a:r>
            <a:r>
              <a:rPr lang="en-US" sz="3800" b="1">
                <a:solidFill>
                  <a:schemeClr val="tx1"/>
                </a:solidFill>
                <a:latin typeface="MarkPro-Bold"/>
              </a:rPr>
              <a:t>: wat </a:t>
            </a:r>
            <a:r>
              <a:rPr lang="en-US" sz="3800" b="1" err="1">
                <a:solidFill>
                  <a:schemeClr val="tx1"/>
                </a:solidFill>
                <a:latin typeface="MarkPro-Bold"/>
              </a:rPr>
              <a:t>speelt</a:t>
            </a:r>
            <a:r>
              <a:rPr lang="en-US" sz="3800" b="1">
                <a:solidFill>
                  <a:schemeClr val="tx1"/>
                </a:solidFill>
                <a:latin typeface="MarkPro-Bold"/>
              </a:rPr>
              <a:t>? </a:t>
            </a: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A2655AEC-E59B-4171-B214-2EF8A94CB5FF}"/>
              </a:ext>
            </a:extLst>
          </p:cNvPr>
          <p:cNvSpPr txBox="1"/>
          <p:nvPr/>
        </p:nvSpPr>
        <p:spPr>
          <a:xfrm>
            <a:off x="782107" y="1870825"/>
            <a:ext cx="10767359" cy="48033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>
                <a:solidFill>
                  <a:srgbClr val="000000"/>
                </a:solidFill>
                <a:latin typeface="MarkPro"/>
                <a:ea typeface="Suisse Neue Trial"/>
                <a:cs typeface="Arial"/>
              </a:rPr>
              <a:t>Op dit moment is financiële educatie nog </a:t>
            </a:r>
            <a:r>
              <a:rPr lang="nl-NL" sz="2200" u="sng">
                <a:solidFill>
                  <a:srgbClr val="000000"/>
                </a:solidFill>
                <a:latin typeface="MarkPro"/>
                <a:ea typeface="Suisse Neue Trial"/>
                <a:cs typeface="Arial"/>
              </a:rPr>
              <a:t>niet</a:t>
            </a:r>
            <a:r>
              <a:rPr lang="nl-NL" sz="2200">
                <a:solidFill>
                  <a:srgbClr val="000000"/>
                </a:solidFill>
                <a:latin typeface="MarkPro"/>
                <a:ea typeface="Suisse Neue Trial"/>
                <a:cs typeface="Arial"/>
              </a:rPr>
              <a:t> expliciet opgenomen in de kerndoelen binnen het (basis)onderwijscurriculum. </a:t>
            </a:r>
          </a:p>
          <a:p>
            <a:pPr lvl="6"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kern="0">
                <a:solidFill>
                  <a:srgbClr val="000000"/>
                </a:solidFill>
                <a:latin typeface="MarkPro"/>
                <a:ea typeface="Suisse Neue Trial"/>
                <a:cs typeface="Arial"/>
              </a:rPr>
              <a:t>Echter: er vinden momenteel curriculum herzieningen plaats.</a:t>
            </a:r>
            <a:endParaRPr lang="nl-NL" sz="2200" kern="0">
              <a:solidFill>
                <a:srgbClr val="000000"/>
              </a:solidFill>
              <a:latin typeface="MarkPro" panose="020B0504020101010102" pitchFamily="34" charset="0"/>
              <a:ea typeface="Suisse Neue T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200" kern="0">
              <a:solidFill>
                <a:srgbClr val="000000"/>
              </a:solidFill>
              <a:latin typeface="MarkPro" panose="020B0504020101010102" pitchFamily="34" charset="0"/>
              <a:ea typeface="Suisse Neue T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kern="0">
                <a:solidFill>
                  <a:srgbClr val="000000"/>
                </a:solidFill>
                <a:latin typeface="MarkPro"/>
                <a:ea typeface="Suisse Neue Trial"/>
                <a:cs typeface="Arial"/>
                <a:hlinkClick r:id="rId3"/>
              </a:rPr>
              <a:t>Nibud (2018)</a:t>
            </a:r>
            <a:r>
              <a:rPr lang="nl-NL" sz="2200" kern="0">
                <a:solidFill>
                  <a:srgbClr val="000000"/>
                </a:solidFill>
                <a:latin typeface="MarkPro"/>
                <a:ea typeface="Suisse Neue Trial"/>
                <a:cs typeface="Arial"/>
              </a:rPr>
              <a:t> stelt dat kinderen op het gebied van geld moeten leren over:</a:t>
            </a:r>
            <a:endParaRPr lang="nl-NL" sz="2200" kern="0">
              <a:solidFill>
                <a:srgbClr val="000000"/>
              </a:solidFill>
              <a:latin typeface="MarkPro" panose="020B0504020101010102" pitchFamily="34" charset="0"/>
              <a:ea typeface="Suisse Neue Trial"/>
              <a:cs typeface="Arial"/>
            </a:endParaRPr>
          </a:p>
          <a:p>
            <a:pPr marL="342900" indent="-342900">
              <a:buFont typeface="Wingdings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kern="0">
                <a:solidFill>
                  <a:schemeClr val="accent1"/>
                </a:solidFill>
                <a:ea typeface="+mn-lt"/>
                <a:cs typeface="+mn-lt"/>
              </a:rPr>
              <a:t>Inkomsten verwerven</a:t>
            </a:r>
            <a:r>
              <a:rPr lang="nl-NL" sz="2200" kern="0">
                <a:ea typeface="+mn-lt"/>
                <a:cs typeface="+mn-lt"/>
              </a:rPr>
              <a:t>: zelf geld verdienen, rechten plichten en verantwoordelijkheden kennen.</a:t>
            </a:r>
            <a:endParaRPr lang="nl-NL">
              <a:ea typeface="+mn-lt"/>
              <a:cs typeface="+mn-lt"/>
            </a:endParaRPr>
          </a:p>
          <a:p>
            <a:pPr marL="342900" indent="-342900">
              <a:buFont typeface="Wingdings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kern="0">
                <a:solidFill>
                  <a:schemeClr val="accent1"/>
                </a:solidFill>
                <a:ea typeface="+mn-lt"/>
                <a:cs typeface="+mn-lt"/>
              </a:rPr>
              <a:t>Geldzaken organiseren</a:t>
            </a:r>
            <a:r>
              <a:rPr lang="nl-NL" sz="2200" kern="0">
                <a:ea typeface="+mn-lt"/>
                <a:cs typeface="+mn-lt"/>
              </a:rPr>
              <a:t>: de waarde van geld kennen, betalingen veilig en adequaat uitvoeren, administratie op orde brengen en houden, inkomsten en uitgaven.</a:t>
            </a:r>
            <a:endParaRPr lang="nl-NL">
              <a:ea typeface="+mn-lt"/>
              <a:cs typeface="+mn-lt"/>
            </a:endParaRPr>
          </a:p>
          <a:p>
            <a:pPr marL="342900" indent="-342900">
              <a:buFont typeface="Wingdings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kern="0">
                <a:solidFill>
                  <a:schemeClr val="accent1"/>
                </a:solidFill>
                <a:ea typeface="+mn-lt"/>
                <a:cs typeface="+mn-lt"/>
              </a:rPr>
              <a:t>Voorbereid zijn op (on)voorziene gebeurtenissen</a:t>
            </a:r>
            <a:r>
              <a:rPr lang="nl-NL" sz="2200" kern="0">
                <a:ea typeface="+mn-lt"/>
                <a:cs typeface="+mn-lt"/>
              </a:rPr>
              <a:t>: sparen en plannen, anticiperen op ongeplande omstandigheden.</a:t>
            </a:r>
            <a:endParaRPr lang="nl-NL">
              <a:ea typeface="+mn-lt"/>
              <a:cs typeface="+mn-lt"/>
            </a:endParaRPr>
          </a:p>
          <a:p>
            <a:pPr marL="342900" indent="-342900">
              <a:buFont typeface="Wingdings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kern="0">
                <a:solidFill>
                  <a:schemeClr val="accent1"/>
                </a:solidFill>
                <a:ea typeface="+mn-lt"/>
                <a:cs typeface="+mn-lt"/>
              </a:rPr>
              <a:t>Verantwoord besteden</a:t>
            </a:r>
            <a:r>
              <a:rPr lang="nl-NL" sz="2200" kern="0">
                <a:ea typeface="+mn-lt"/>
                <a:cs typeface="+mn-lt"/>
              </a:rPr>
              <a:t>: keuzes maken, verleidingen de baas blijven, verantwoord lenen.</a:t>
            </a:r>
            <a:endParaRPr lang="nl-NL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200" kern="0">
              <a:solidFill>
                <a:srgbClr val="000000"/>
              </a:solidFill>
              <a:latin typeface="MarkPro" panose="020B0504020101010102" pitchFamily="34" charset="0"/>
              <a:ea typeface="Suisse Neue T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30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13FD-7466-48D7-858B-8A7B6726E2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262740"/>
          </a:xfrm>
          <a:solidFill>
            <a:srgbClr val="E1F1EE"/>
          </a:solidFill>
          <a:ln w="9528">
            <a:solidFill>
              <a:srgbClr val="E1F1EE"/>
            </a:solidFill>
            <a:prstDash val="solid"/>
          </a:ln>
          <a:effectLst>
            <a:outerShdw dist="38103" dir="5400000" algn="tl">
              <a:srgbClr val="000000">
                <a:alpha val="25000"/>
              </a:srgbClr>
            </a:outerShdw>
          </a:effectLst>
        </p:spPr>
        <p:txBody>
          <a:bodyPr lIns="359999" tIns="323999" rIns="719998" bIns="251999" anchor="t">
            <a:noAutofit/>
          </a:bodyPr>
          <a:lstStyle/>
          <a:p>
            <a:pPr lvl="0"/>
            <a:r>
              <a:rPr lang="en-US" sz="4000" b="1">
                <a:solidFill>
                  <a:schemeClr val="tx1"/>
                </a:solidFill>
                <a:latin typeface="MarkPro-Bold"/>
              </a:rPr>
              <a:t>3. </a:t>
            </a:r>
            <a:r>
              <a:rPr lang="nl-NL" sz="4000" b="1">
                <a:solidFill>
                  <a:schemeClr val="tx1"/>
                </a:solidFill>
                <a:latin typeface="MarkPro-Bold"/>
              </a:rPr>
              <a:t>Kinderen</a:t>
            </a:r>
            <a:r>
              <a:rPr lang="en-US" sz="4000" b="1">
                <a:solidFill>
                  <a:schemeClr val="tx1"/>
                </a:solidFill>
                <a:latin typeface="MarkPro-Bold"/>
              </a:rPr>
              <a:t> en financiële educatie: </a:t>
            </a:r>
            <a:r>
              <a:rPr lang="nl-NL" sz="4000" b="1">
                <a:solidFill>
                  <a:schemeClr val="tx1"/>
                </a:solidFill>
                <a:latin typeface="MarkPro-Bold"/>
              </a:rPr>
              <a:t>in gesprek</a:t>
            </a:r>
            <a:endParaRPr lang="en-US" sz="4000" b="1">
              <a:solidFill>
                <a:schemeClr val="tx1"/>
              </a:solidFill>
              <a:latin typeface="MarkPro-Bold"/>
            </a:endParaRP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A2655AEC-E59B-4171-B214-2EF8A94CB5FF}"/>
              </a:ext>
            </a:extLst>
          </p:cNvPr>
          <p:cNvSpPr txBox="1"/>
          <p:nvPr/>
        </p:nvSpPr>
        <p:spPr>
          <a:xfrm>
            <a:off x="756422" y="2350286"/>
            <a:ext cx="11529358" cy="397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b="0" i="0" u="none" strike="noStrike" kern="1200" cap="none" spc="0" baseline="0">
                <a:solidFill>
                  <a:srgbClr val="000000"/>
                </a:solidFill>
                <a:uFillTx/>
                <a:latin typeface="MarkPro" panose="020B0504020101010102" pitchFamily="34" charset="0"/>
                <a:ea typeface="Arial"/>
                <a:cs typeface="Arial"/>
              </a:rPr>
              <a:t>					</a:t>
            </a:r>
            <a:endParaRPr lang="nl-NL" sz="2200" b="0" i="0" u="none" strike="noStrike" kern="1200" cap="none" spc="0" baseline="0">
              <a:solidFill>
                <a:srgbClr val="000000"/>
              </a:solidFill>
              <a:uFillTx/>
              <a:latin typeface="MarkPro" panose="020B0504020101010102" pitchFamily="34" charset="0"/>
              <a:ea typeface="Suisse Neue Trial"/>
              <a:cs typeface="Suisse Neue Trial"/>
            </a:endParaRPr>
          </a:p>
        </p:txBody>
      </p:sp>
      <p:pic>
        <p:nvPicPr>
          <p:cNvPr id="6" name="Afbeelding 8">
            <a:extLst>
              <a:ext uri="{FF2B5EF4-FFF2-40B4-BE49-F238E27FC236}">
                <a16:creationId xmlns:a16="http://schemas.microsoft.com/office/drawing/2014/main" id="{88A6550D-09B8-4CAC-8EC3-B1BBFFAA7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167" y="5901071"/>
            <a:ext cx="1139397" cy="645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8D98E4F-99DD-4FB0-89D6-B8C53FCF06E8}"/>
              </a:ext>
            </a:extLst>
          </p:cNvPr>
          <p:cNvSpPr txBox="1"/>
          <p:nvPr/>
        </p:nvSpPr>
        <p:spPr>
          <a:xfrm>
            <a:off x="603544" y="1832104"/>
            <a:ext cx="7832533" cy="29992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>
                <a:solidFill>
                  <a:srgbClr val="000000"/>
                </a:solidFill>
                <a:latin typeface="MarkPro"/>
              </a:rPr>
              <a:t>Van peer education methodiek naar </a:t>
            </a:r>
            <a:r>
              <a:rPr lang="nl-NL" sz="2400" kern="0">
                <a:solidFill>
                  <a:srgbClr val="000000"/>
                </a:solidFill>
                <a:latin typeface="MarkPro"/>
              </a:rPr>
              <a:t>dialoogmethodiek voor docenten, gebaseerd op 3 kernpunten:</a:t>
            </a:r>
            <a:endParaRPr lang="nl-NL" sz="2000">
              <a:solidFill>
                <a:srgbClr val="000000"/>
              </a:solidFill>
              <a:latin typeface="MarkPro" panose="020B0504020101010102" pitchFamily="34" charset="0"/>
            </a:endParaRPr>
          </a:p>
          <a:p>
            <a:pPr marL="342900" lvl="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solidFill>
                  <a:srgbClr val="000000"/>
                </a:solidFill>
                <a:latin typeface="MarkPro" panose="020B0504020101010102" pitchFamily="34" charset="0"/>
              </a:rPr>
              <a:t>Aansluiten bij persoonlijke belevingswereld</a:t>
            </a:r>
          </a:p>
          <a:p>
            <a:pPr marL="342900" lvl="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solidFill>
                  <a:srgbClr val="000000"/>
                </a:solidFill>
                <a:latin typeface="MarkPro" panose="020B0504020101010102" pitchFamily="34" charset="0"/>
              </a:rPr>
              <a:t>In dialoog gaan (niet in discussie) &gt; diverse perspectieven mogen naast elkaar bestaan</a:t>
            </a:r>
          </a:p>
          <a:p>
            <a:pPr marL="342900" lvl="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solidFill>
                  <a:srgbClr val="000000"/>
                </a:solidFill>
                <a:latin typeface="MarkPro" panose="020B0504020101010102" pitchFamily="34" charset="0"/>
              </a:rPr>
              <a:t>(Selectief) delen van persoonlijke ervaringen om openheid te creëren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E79B40-6785-4135-B17F-67A0ADC32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826" y="4719749"/>
            <a:ext cx="2795451" cy="195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92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13FD-7466-48D7-858B-8A7B6726E2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262740"/>
          </a:xfrm>
          <a:solidFill>
            <a:srgbClr val="E1F1EE"/>
          </a:solidFill>
          <a:ln w="9528">
            <a:solidFill>
              <a:srgbClr val="E1F1EE"/>
            </a:solidFill>
            <a:prstDash val="solid"/>
          </a:ln>
          <a:effectLst>
            <a:outerShdw dist="38103" dir="5400000" algn="tl">
              <a:srgbClr val="000000">
                <a:alpha val="25000"/>
              </a:srgbClr>
            </a:outerShdw>
          </a:effectLst>
        </p:spPr>
        <p:txBody>
          <a:bodyPr lIns="359999" tIns="323999" rIns="719998" bIns="251999" anchor="t">
            <a:noAutofit/>
          </a:bodyPr>
          <a:lstStyle/>
          <a:p>
            <a:pPr lvl="0"/>
            <a:r>
              <a:rPr lang="en-US" sz="4000" b="1">
                <a:solidFill>
                  <a:schemeClr val="tx1"/>
                </a:solidFill>
                <a:latin typeface="MarkPro-Bold"/>
              </a:rPr>
              <a:t>3. </a:t>
            </a:r>
            <a:r>
              <a:rPr lang="nl-NL" sz="4000" b="1">
                <a:solidFill>
                  <a:schemeClr val="tx1"/>
                </a:solidFill>
                <a:latin typeface="MarkPro-Bold"/>
              </a:rPr>
              <a:t>Kinderen</a:t>
            </a:r>
            <a:r>
              <a:rPr lang="en-US" sz="4000" b="1">
                <a:solidFill>
                  <a:schemeClr val="tx1"/>
                </a:solidFill>
                <a:latin typeface="MarkPro-Bold"/>
              </a:rPr>
              <a:t> </a:t>
            </a:r>
            <a:r>
              <a:rPr lang="en-US" sz="4000" b="1" err="1">
                <a:solidFill>
                  <a:schemeClr val="tx1"/>
                </a:solidFill>
                <a:latin typeface="MarkPro-Bold"/>
              </a:rPr>
              <a:t>en</a:t>
            </a:r>
            <a:r>
              <a:rPr lang="en-US" sz="4000" b="1">
                <a:solidFill>
                  <a:schemeClr val="tx1"/>
                </a:solidFill>
                <a:latin typeface="MarkPro-Bold"/>
              </a:rPr>
              <a:t> financiële educatie: </a:t>
            </a:r>
            <a:r>
              <a:rPr lang="nl-NL" sz="4000" b="1">
                <a:solidFill>
                  <a:schemeClr val="tx1"/>
                </a:solidFill>
                <a:latin typeface="MarkPro-Bold"/>
              </a:rPr>
              <a:t>in gesprek</a:t>
            </a:r>
            <a:endParaRPr lang="en-US" sz="4000" b="1">
              <a:solidFill>
                <a:schemeClr val="tx1"/>
              </a:solidFill>
              <a:latin typeface="MarkPro-Bold"/>
            </a:endParaRP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A2655AEC-E59B-4171-B214-2EF8A94CB5FF}"/>
              </a:ext>
            </a:extLst>
          </p:cNvPr>
          <p:cNvSpPr txBox="1"/>
          <p:nvPr/>
        </p:nvSpPr>
        <p:spPr>
          <a:xfrm>
            <a:off x="756422" y="2350286"/>
            <a:ext cx="11529358" cy="397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b="0" i="0" u="none" strike="noStrike" kern="1200" cap="none" spc="0" baseline="0">
                <a:solidFill>
                  <a:srgbClr val="000000"/>
                </a:solidFill>
                <a:uFillTx/>
                <a:latin typeface="MarkPro" panose="020B0504020101010102" pitchFamily="34" charset="0"/>
                <a:ea typeface="Arial"/>
                <a:cs typeface="Arial"/>
              </a:rPr>
              <a:t>					</a:t>
            </a:r>
            <a:endParaRPr lang="nl-NL" sz="2200" b="0" i="0" u="none" strike="noStrike" kern="1200" cap="none" spc="0" baseline="0">
              <a:solidFill>
                <a:srgbClr val="000000"/>
              </a:solidFill>
              <a:uFillTx/>
              <a:latin typeface="MarkPro" panose="020B0504020101010102" pitchFamily="34" charset="0"/>
              <a:ea typeface="Suisse Neue Trial"/>
              <a:cs typeface="Suisse Neue Trial"/>
            </a:endParaRP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103149AD-5619-47EB-96C8-496DDA1B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19511"/>
              </p:ext>
            </p:extLst>
          </p:nvPr>
        </p:nvGraphicFramePr>
        <p:xfrm>
          <a:off x="231168" y="1549685"/>
          <a:ext cx="11696071" cy="447574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11216">
                  <a:extLst>
                    <a:ext uri="{9D8B030D-6E8A-4147-A177-3AD203B41FA5}">
                      <a16:colId xmlns:a16="http://schemas.microsoft.com/office/drawing/2014/main" val="467934793"/>
                    </a:ext>
                  </a:extLst>
                </a:gridCol>
                <a:gridCol w="5819481">
                  <a:extLst>
                    <a:ext uri="{9D8B030D-6E8A-4147-A177-3AD203B41FA5}">
                      <a16:colId xmlns:a16="http://schemas.microsoft.com/office/drawing/2014/main" val="2181067311"/>
                    </a:ext>
                  </a:extLst>
                </a:gridCol>
                <a:gridCol w="4265374">
                  <a:extLst>
                    <a:ext uri="{9D8B030D-6E8A-4147-A177-3AD203B41FA5}">
                      <a16:colId xmlns:a16="http://schemas.microsoft.com/office/drawing/2014/main" val="1544902580"/>
                    </a:ext>
                  </a:extLst>
                </a:gridCol>
              </a:tblGrid>
              <a:tr h="543822">
                <a:tc>
                  <a:txBody>
                    <a:bodyPr/>
                    <a:lstStyle/>
                    <a:p>
                      <a:r>
                        <a:rPr lang="nl-NL" sz="1600" b="1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Aanbevelingen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/>
                        <a:t>Voorbeelden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661328"/>
                  </a:ext>
                </a:extLst>
              </a:tr>
              <a:tr h="762974">
                <a:tc>
                  <a:txBody>
                    <a:bodyPr/>
                    <a:lstStyle/>
                    <a:p>
                      <a:r>
                        <a:rPr lang="nl-NL" sz="1600" b="1"/>
                        <a:t>1. Word gesprekspartner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Sluit aan bij de leefwereld van jongeren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Ontken hun wereldbeeld niet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Bevraag leerlingen actief op hun bronnen en emoties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/>
                        <a:t>Herhaal in je eigen woorden wat is gezegd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“Kun je dit uitleggen?”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“Waar heb je dit gezien?”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81229"/>
                  </a:ext>
                </a:extLst>
              </a:tr>
              <a:tr h="2134704">
                <a:tc>
                  <a:txBody>
                    <a:bodyPr/>
                    <a:lstStyle/>
                    <a:p>
                      <a:r>
                        <a:rPr lang="nl-NL" sz="1600" b="1"/>
                        <a:t>2. Faciliteer </a:t>
                      </a:r>
                    </a:p>
                    <a:p>
                      <a:r>
                        <a:rPr lang="nl-NL" sz="1600" b="1"/>
                        <a:t>de dialoog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Betrek de jongeren door het persoonlijk te maken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Leg focus op meningen en ideeën van jouw (hele) klas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Schort je eigen oordeel op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Geef ruimte aan diversiteit van meningen en ideeën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Verbreed wereldbeeld door andere perspectieven te belichten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Ga – waar nodig – de positieve confrontatie aan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“Ben jij hiermee in aanraking gekomen?”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“Zijn er mensen die er anders over denken?”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“Kan iemand zich voorstellen dat je er totaal anders over denkt?”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“Ken je andere opvattingen van tv of internet? Nee? Hoe komt dat, denk je?”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“Dat is jouw mening. Er zijn hele andere manieren om daarover na te denken…”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“Ik vind het moeilijk dat je dat zo zegt…”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20347"/>
                  </a:ext>
                </a:extLst>
              </a:tr>
              <a:tr h="762974">
                <a:tc>
                  <a:txBody>
                    <a:bodyPr/>
                    <a:lstStyle/>
                    <a:p>
                      <a:r>
                        <a:rPr lang="nl-NL" sz="1600" b="1"/>
                        <a:t>3. Vat samen </a:t>
                      </a:r>
                    </a:p>
                    <a:p>
                      <a:r>
                        <a:rPr lang="nl-NL" sz="1600" b="1"/>
                        <a:t>en blik terug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Zorg dat tijd en ruimte is om gesprek af te sluiten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Laat zien dat verschillen mogen bestaan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/>
                        <a:t>Reflecteer met je omgeving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l-NL" sz="160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882272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0AE3D8CA-C0F7-424F-80D4-6CD790DD37ED}"/>
              </a:ext>
            </a:extLst>
          </p:cNvPr>
          <p:cNvSpPr txBox="1"/>
          <p:nvPr/>
        </p:nvSpPr>
        <p:spPr>
          <a:xfrm>
            <a:off x="5305762" y="6024149"/>
            <a:ext cx="6988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i="1"/>
              <a:t>Nb. Deze methodiek is ontwikkeld voor onderwijsprofessionals. Elementen ervan zijn echter goed toe te passen en relevant voor de context van deze </a:t>
            </a:r>
            <a:r>
              <a:rPr lang="nl-NL" sz="1600" i="1" err="1"/>
              <a:t>webinar</a:t>
            </a:r>
            <a:r>
              <a:rPr lang="nl-NL" sz="1600" i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1347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13FD-7466-48D7-858B-8A7B6726E2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262740"/>
          </a:xfrm>
          <a:solidFill>
            <a:srgbClr val="E1F1EE"/>
          </a:solidFill>
          <a:ln w="9528">
            <a:solidFill>
              <a:srgbClr val="E1F1EE"/>
            </a:solidFill>
            <a:prstDash val="solid"/>
          </a:ln>
          <a:effectLst>
            <a:outerShdw dist="38103" dir="5400000" algn="tl">
              <a:srgbClr val="000000">
                <a:alpha val="25000"/>
              </a:srgbClr>
            </a:outerShdw>
          </a:effectLst>
        </p:spPr>
        <p:txBody>
          <a:bodyPr lIns="359999" tIns="323999" rIns="719998" bIns="251999" anchor="t">
            <a:noAutofit/>
          </a:bodyPr>
          <a:lstStyle/>
          <a:p>
            <a:pPr lvl="0"/>
            <a:r>
              <a:rPr lang="en-US" sz="4000" b="1">
                <a:solidFill>
                  <a:schemeClr val="tx1"/>
                </a:solidFill>
                <a:latin typeface="MarkPro-Bold"/>
              </a:rPr>
              <a:t>3. </a:t>
            </a:r>
            <a:r>
              <a:rPr lang="nl-NL" sz="4000" b="1">
                <a:solidFill>
                  <a:schemeClr val="tx1"/>
                </a:solidFill>
                <a:latin typeface="MarkPro-Bold"/>
              </a:rPr>
              <a:t>Kinderen</a:t>
            </a:r>
            <a:r>
              <a:rPr lang="en-US" sz="4000" b="1">
                <a:solidFill>
                  <a:schemeClr val="tx1"/>
                </a:solidFill>
                <a:latin typeface="MarkPro-Bold"/>
              </a:rPr>
              <a:t> </a:t>
            </a:r>
            <a:r>
              <a:rPr lang="en-US" sz="4000" b="1" err="1">
                <a:solidFill>
                  <a:schemeClr val="tx1"/>
                </a:solidFill>
                <a:latin typeface="MarkPro-Bold"/>
              </a:rPr>
              <a:t>en</a:t>
            </a:r>
            <a:r>
              <a:rPr lang="en-US" sz="4000" b="1">
                <a:solidFill>
                  <a:schemeClr val="tx1"/>
                </a:solidFill>
                <a:latin typeface="MarkPro-Bold"/>
              </a:rPr>
              <a:t> financiële educatie: </a:t>
            </a:r>
            <a:r>
              <a:rPr lang="nl-NL" sz="4000" b="1">
                <a:solidFill>
                  <a:schemeClr val="tx1"/>
                </a:solidFill>
                <a:latin typeface="MarkPro-Bold"/>
              </a:rPr>
              <a:t>in gesprek</a:t>
            </a:r>
            <a:endParaRPr lang="en-US" sz="4000" b="1">
              <a:solidFill>
                <a:schemeClr val="tx1"/>
              </a:solidFill>
              <a:latin typeface="MarkPro-Bold"/>
            </a:endParaRP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A2655AEC-E59B-4171-B214-2EF8A94CB5FF}"/>
              </a:ext>
            </a:extLst>
          </p:cNvPr>
          <p:cNvSpPr txBox="1"/>
          <p:nvPr/>
        </p:nvSpPr>
        <p:spPr>
          <a:xfrm>
            <a:off x="756422" y="2350286"/>
            <a:ext cx="11529358" cy="397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b="0" i="0" u="none" strike="noStrike" kern="1200" cap="none" spc="0" baseline="0">
                <a:solidFill>
                  <a:srgbClr val="000000"/>
                </a:solidFill>
                <a:uFillTx/>
                <a:latin typeface="MarkPro" panose="020B0504020101010102" pitchFamily="34" charset="0"/>
                <a:ea typeface="Arial"/>
                <a:cs typeface="Arial"/>
              </a:rPr>
              <a:t>					</a:t>
            </a:r>
            <a:endParaRPr lang="nl-NL" sz="2200" b="0" i="0" u="none" strike="noStrike" kern="1200" cap="none" spc="0" baseline="0">
              <a:solidFill>
                <a:srgbClr val="000000"/>
              </a:solidFill>
              <a:uFillTx/>
              <a:latin typeface="MarkPro" panose="020B0504020101010102" pitchFamily="34" charset="0"/>
              <a:ea typeface="Suisse Neue Trial"/>
              <a:cs typeface="Suisse Neue Trial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8D98E4F-99DD-4FB0-89D6-B8C53FCF06E8}"/>
              </a:ext>
            </a:extLst>
          </p:cNvPr>
          <p:cNvSpPr txBox="1"/>
          <p:nvPr/>
        </p:nvSpPr>
        <p:spPr>
          <a:xfrm>
            <a:off x="633542" y="1920883"/>
            <a:ext cx="11020576" cy="38302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1">
                <a:solidFill>
                  <a:srgbClr val="000000"/>
                </a:solidFill>
                <a:latin typeface="MarkPro" panose="020B0504020101010102" pitchFamily="34" charset="0"/>
              </a:rPr>
              <a:t>Eigen casus bespreken in break-out rooms</a:t>
            </a:r>
            <a:endParaRPr lang="nl-NL" sz="2000" b="1">
              <a:solidFill>
                <a:srgbClr val="000000"/>
              </a:solidFill>
              <a:latin typeface="MarkPro" panose="020B0504020101010102" pitchFamily="34" charset="0"/>
            </a:endParaRPr>
          </a:p>
          <a:p>
            <a:pPr marL="342900" lvl="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solidFill>
                  <a:srgbClr val="000000"/>
                </a:solidFill>
                <a:latin typeface="MarkPro" panose="020B0504020101010102" pitchFamily="34" charset="0"/>
              </a:rPr>
              <a:t>2 minuten: neem de tijd om een moment op te schrijven waarvan je hoopt dat het je nooit zal gebeuren als je straks voor de klas staat (‘</a:t>
            </a:r>
            <a:r>
              <a:rPr lang="nl-NL" sz="2000" i="1">
                <a:solidFill>
                  <a:srgbClr val="000000"/>
                </a:solidFill>
                <a:latin typeface="MarkPro" panose="020B0504020101010102" pitchFamily="34" charset="0"/>
              </a:rPr>
              <a:t>worst case scenario</a:t>
            </a:r>
            <a:r>
              <a:rPr lang="nl-NL" sz="2000">
                <a:solidFill>
                  <a:srgbClr val="000000"/>
                </a:solidFill>
                <a:latin typeface="MarkPro" panose="020B0504020101010102" pitchFamily="34" charset="0"/>
              </a:rPr>
              <a:t>’).</a:t>
            </a:r>
          </a:p>
          <a:p>
            <a:pPr marL="342900" lvl="0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solidFill>
                  <a:srgbClr val="000000"/>
                </a:solidFill>
                <a:latin typeface="MarkPro" panose="020B0504020101010102" pitchFamily="34" charset="0"/>
              </a:rPr>
              <a:t>15 min: laat 1 iemand een casus inbrengen en bespreek hoe je hiermee om zou kunnen gaan.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solidFill>
                  <a:srgbClr val="000000"/>
                </a:solidFill>
                <a:latin typeface="MarkPro" panose="020B0504020101010102" pitchFamily="34" charset="0"/>
              </a:rPr>
              <a:t>Stel eerst open en verhelderende vragen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solidFill>
                  <a:srgbClr val="000000"/>
                </a:solidFill>
                <a:latin typeface="MarkPro" panose="020B0504020101010102" pitchFamily="34" charset="0"/>
              </a:rPr>
              <a:t>Wacht even met het geven van jouw mening of advies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solidFill>
                  <a:srgbClr val="000000"/>
                </a:solidFill>
                <a:latin typeface="MarkPro" panose="020B0504020101010102" pitchFamily="34" charset="0"/>
              </a:rPr>
              <a:t>Deel eigen ervaringen of ideeën en praat vanuit daar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solidFill>
                  <a:srgbClr val="000000"/>
                </a:solidFill>
                <a:latin typeface="MarkPro" panose="020B0504020101010102" pitchFamily="34" charset="0"/>
              </a:rPr>
              <a:t>Insteek is om van elkaar te leren</a:t>
            </a:r>
          </a:p>
        </p:txBody>
      </p:sp>
      <p:pic>
        <p:nvPicPr>
          <p:cNvPr id="8" name="Graphic 7" descr="Sociaal netwerk">
            <a:extLst>
              <a:ext uri="{FF2B5EF4-FFF2-40B4-BE49-F238E27FC236}">
                <a16:creationId xmlns:a16="http://schemas.microsoft.com/office/drawing/2014/main" id="{65E314E0-2212-43FA-92CE-1249B7B3F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1938" y="1421391"/>
            <a:ext cx="1206349" cy="120634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D6DCE64-DD90-4965-A65D-C4C3B1073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840" y="6143575"/>
            <a:ext cx="1353429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8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B3BB678F-4F02-4A54-BE27-84CA31EDF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06" y="6318667"/>
            <a:ext cx="1502561" cy="2704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2A21D78B-B52A-4F8A-92A4-088842B9C30D}"/>
              </a:ext>
            </a:extLst>
          </p:cNvPr>
          <p:cNvSpPr txBox="1">
            <a:spLocks/>
          </p:cNvSpPr>
          <p:nvPr/>
        </p:nvSpPr>
        <p:spPr>
          <a:xfrm>
            <a:off x="-118241" y="200242"/>
            <a:ext cx="12192000" cy="701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l-NL" sz="4400" b="1">
                <a:solidFill>
                  <a:schemeClr val="tx1"/>
                </a:solidFill>
                <a:latin typeface="MarkPro-Bold" pitchFamily="34"/>
              </a:rPr>
              <a:t>10 take-</a:t>
            </a:r>
            <a:r>
              <a:rPr lang="nl-NL" sz="4400" b="1" err="1">
                <a:solidFill>
                  <a:schemeClr val="tx1"/>
                </a:solidFill>
                <a:latin typeface="MarkPro-Bold" pitchFamily="34"/>
              </a:rPr>
              <a:t>away</a:t>
            </a:r>
            <a:r>
              <a:rPr lang="nl-NL" sz="4400" b="1">
                <a:solidFill>
                  <a:schemeClr val="tx1"/>
                </a:solidFill>
                <a:latin typeface="MarkPro-Bold" pitchFamily="34"/>
              </a:rPr>
              <a:t> tips</a:t>
            </a:r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597E45A0-3556-488F-92C0-051F2B6CE50C}"/>
              </a:ext>
            </a:extLst>
          </p:cNvPr>
          <p:cNvSpPr txBox="1">
            <a:spLocks/>
          </p:cNvSpPr>
          <p:nvPr/>
        </p:nvSpPr>
        <p:spPr>
          <a:xfrm>
            <a:off x="118241" y="958372"/>
            <a:ext cx="10915399" cy="5124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r>
              <a:rPr lang="nl-NL" sz="2000">
                <a:solidFill>
                  <a:schemeClr val="tx1"/>
                </a:solidFill>
                <a:latin typeface="MarkPro-Bold" pitchFamily="34"/>
              </a:rPr>
              <a:t>Vraag de kinderen naambordjes te maken, en spreek ze aan bij naam.</a:t>
            </a:r>
          </a:p>
          <a:p>
            <a:pPr marL="514350" indent="-514350">
              <a:buFont typeface="Arial"/>
              <a:buAutoNum type="arabicPeriod"/>
            </a:pPr>
            <a:r>
              <a:rPr lang="nl-NL" sz="2000">
                <a:solidFill>
                  <a:schemeClr val="tx1"/>
                </a:solidFill>
                <a:latin typeface="MarkPro-Bold" pitchFamily="34"/>
              </a:rPr>
              <a:t>Breng structuur aan: sta aan het begin van de les stil bij verwachtingen en het programma.</a:t>
            </a:r>
          </a:p>
          <a:p>
            <a:pPr marL="514350" indent="-514350">
              <a:buFont typeface="Arial"/>
              <a:buAutoNum type="arabicPeriod"/>
            </a:pPr>
            <a:r>
              <a:rPr lang="nl-NL" sz="2000">
                <a:solidFill>
                  <a:schemeClr val="tx1"/>
                </a:solidFill>
                <a:latin typeface="MarkPro-Bold" pitchFamily="34"/>
              </a:rPr>
              <a:t>Let op je taalgebruik: vermijd jargon en blijf checken of de kinderen begrijpen wat je zegt.</a:t>
            </a:r>
          </a:p>
          <a:p>
            <a:pPr marL="514350" indent="-514350">
              <a:buFont typeface="Arial"/>
              <a:buAutoNum type="arabicPeriod"/>
            </a:pPr>
            <a:r>
              <a:rPr lang="nl-NL" sz="2000">
                <a:solidFill>
                  <a:schemeClr val="tx1"/>
                </a:solidFill>
                <a:latin typeface="MarkPro-Bold" pitchFamily="34"/>
              </a:rPr>
              <a:t>Maak het persoonlijk: breng eigen ervaring of voorbeelden in.</a:t>
            </a:r>
          </a:p>
          <a:p>
            <a:pPr marL="514350" indent="-514350">
              <a:buFont typeface="Arial"/>
              <a:buAutoNum type="arabicPeriod"/>
            </a:pPr>
            <a:r>
              <a:rPr lang="nl-NL" sz="2000">
                <a:solidFill>
                  <a:schemeClr val="tx1"/>
                </a:solidFill>
                <a:latin typeface="MarkPro-Bold" pitchFamily="34"/>
              </a:rPr>
              <a:t>Durf om jezelf niet als ‘orakel’ te presenteren, maar bespreek wat jouw financiële lessen of fouten zijn geweest.</a:t>
            </a:r>
          </a:p>
          <a:p>
            <a:pPr marL="514350" indent="-514350">
              <a:buFont typeface="Arial"/>
              <a:buAutoNum type="arabicPeriod"/>
            </a:pPr>
            <a:r>
              <a:rPr lang="nl-NL" sz="2000">
                <a:solidFill>
                  <a:schemeClr val="tx1"/>
                </a:solidFill>
                <a:latin typeface="MarkPro-Bold" pitchFamily="34"/>
              </a:rPr>
              <a:t>Bevraag de kinderen niet alleen op feiten, maar juist ook op emoties en beleving.</a:t>
            </a:r>
          </a:p>
          <a:p>
            <a:pPr marL="514350" indent="-514350">
              <a:buFont typeface="Arial"/>
              <a:buAutoNum type="arabicPeriod"/>
            </a:pPr>
            <a:r>
              <a:rPr lang="nl-NL" sz="2000">
                <a:solidFill>
                  <a:schemeClr val="tx1"/>
                </a:solidFill>
                <a:latin typeface="MarkPro-Bold" pitchFamily="34"/>
              </a:rPr>
              <a:t>Zoek interactie op en probeer de kinderen ook met elkaar in gesprek te laten gaan, vraag hen op elkaar te reageren.</a:t>
            </a:r>
          </a:p>
          <a:p>
            <a:pPr marL="514350" indent="-514350">
              <a:buFont typeface="Arial"/>
              <a:buAutoNum type="arabicPeriod"/>
            </a:pPr>
            <a:r>
              <a:rPr lang="nl-NL" sz="2000">
                <a:solidFill>
                  <a:schemeClr val="tx1"/>
                </a:solidFill>
                <a:latin typeface="MarkPro-Bold" pitchFamily="34"/>
              </a:rPr>
              <a:t>Begrens kinderen die veel ruimte innemen door te benoemen dat je ook benieuwd bent hoe een ander kind er over denkt.</a:t>
            </a:r>
          </a:p>
          <a:p>
            <a:pPr marL="514350" indent="-514350">
              <a:buFont typeface="Arial"/>
              <a:buAutoNum type="arabicPeriod"/>
            </a:pPr>
            <a:r>
              <a:rPr lang="nl-NL" sz="2000">
                <a:solidFill>
                  <a:schemeClr val="tx1"/>
                </a:solidFill>
                <a:latin typeface="MarkPro-Bold" pitchFamily="34"/>
              </a:rPr>
              <a:t>Maak theorie visueel wanneer je merkt dat kinderen hier behoefte aan hebben, bijvoorbeeld door het bord te gebruiken. </a:t>
            </a:r>
          </a:p>
          <a:p>
            <a:pPr marL="514350" indent="-514350">
              <a:buFont typeface="Arial"/>
              <a:buAutoNum type="arabicPeriod"/>
            </a:pPr>
            <a:r>
              <a:rPr lang="nl-NL" sz="2000">
                <a:solidFill>
                  <a:schemeClr val="tx1"/>
                </a:solidFill>
                <a:latin typeface="MarkPro-Bold" pitchFamily="34"/>
              </a:rPr>
              <a:t>Maak ruimte voor evaluatie en reflectie aan het eind van de les. </a:t>
            </a:r>
          </a:p>
        </p:txBody>
      </p:sp>
      <p:pic>
        <p:nvPicPr>
          <p:cNvPr id="7" name="Afbeelding 6" descr="Afbeelding met shirt&#10;&#10;Automatisch gegenereerde beschrijving">
            <a:extLst>
              <a:ext uri="{FF2B5EF4-FFF2-40B4-BE49-F238E27FC236}">
                <a16:creationId xmlns:a16="http://schemas.microsoft.com/office/drawing/2014/main" id="{633E06B0-D8A0-4072-A089-56EEB2913FF4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5757" r="77205">
                        <a14:foregroundMark x1="56204" y1="37407" x2="56204" y2="37407"/>
                        <a14:foregroundMark x1="54722" y1="35463" x2="54722" y2="35463"/>
                        <a14:foregroundMark x1="53981" y1="34630" x2="53981" y2="34630"/>
                        <a14:foregroundMark x1="54167" y1="33426" x2="54167" y2="33426"/>
                        <a14:foregroundMark x1="53704" y1="36852" x2="53704" y2="36852"/>
                        <a14:foregroundMark x1="55926" y1="32130" x2="55926" y2="32130"/>
                        <a14:foregroundMark x1="55648" y1="34907" x2="55648" y2="35370"/>
                        <a14:foregroundMark x1="55648" y1="35370" x2="55370" y2="36204"/>
                        <a14:foregroundMark x1="55370" y1="37130" x2="55370" y2="37593"/>
                        <a14:foregroundMark x1="55926" y1="37685" x2="56389" y2="38056"/>
                        <a14:foregroundMark x1="56481" y1="38148" x2="56481" y2="38148"/>
                        <a14:foregroundMark x1="57130" y1="32870" x2="57130" y2="32870"/>
                        <a14:foregroundMark x1="57500" y1="34167" x2="57500" y2="34167"/>
                        <a14:foregroundMark x1="59352" y1="35926" x2="59352" y2="35926"/>
                        <a14:foregroundMark x1="59352" y1="35926" x2="59352" y2="35926"/>
                        <a14:foregroundMark x1="59444" y1="37407" x2="59907" y2="37685"/>
                        <a14:foregroundMark x1="60463" y1="39074" x2="60463" y2="39074"/>
                        <a14:foregroundMark x1="60833" y1="37870" x2="60833" y2="37870"/>
                        <a14:foregroundMark x1="60648" y1="36204" x2="60648" y2="36204"/>
                        <a14:foregroundMark x1="59907" y1="35370" x2="59907" y2="35370"/>
                        <a14:foregroundMark x1="62130" y1="36204" x2="62130" y2="36204"/>
                        <a14:foregroundMark x1="59444" y1="40370" x2="59444" y2="40370"/>
                        <a14:foregroundMark x1="57407" y1="40370" x2="57407" y2="40370"/>
                        <a14:foregroundMark x1="58148" y1="40926" x2="58148" y2="40926"/>
                        <a14:foregroundMark x1="37222" y1="41852" x2="37222" y2="41852"/>
                        <a14:foregroundMark x1="40093" y1="58426" x2="40093" y2="58426"/>
                        <a14:foregroundMark x1="39815" y1="56944" x2="39815" y2="56944"/>
                        <a14:foregroundMark x1="40556" y1="56481" x2="40556" y2="56481"/>
                        <a14:foregroundMark x1="41574" y1="54537" x2="42037" y2="55000"/>
                        <a14:foregroundMark x1="42037" y1="55000" x2="42315" y2="55833"/>
                        <a14:foregroundMark x1="42500" y1="55833" x2="42593" y2="56574"/>
                        <a14:foregroundMark x1="40833" y1="59074" x2="40833" y2="59074"/>
                        <a14:foregroundMark x1="37778" y1="58056" x2="37778" y2="58056"/>
                        <a14:foregroundMark x1="37500" y1="57778" x2="37500" y2="57778"/>
                        <a14:foregroundMark x1="37500" y1="57037" x2="37500" y2="56481"/>
                        <a14:foregroundMark x1="37500" y1="56019" x2="37500" y2="56019"/>
                        <a14:foregroundMark x1="52222" y1="81667" x2="52222" y2="81667"/>
                        <a14:foregroundMark x1="52963" y1="69907" x2="52963" y2="69907"/>
                        <a14:foregroundMark x1="51944" y1="71481" x2="51944" y2="71481"/>
                        <a14:foregroundMark x1="52500" y1="69630" x2="52500" y2="69630"/>
                        <a14:foregroundMark x1="53241" y1="69259" x2="53241" y2="69259"/>
                        <a14:foregroundMark x1="53519" y1="69259" x2="53519" y2="69259"/>
                        <a14:foregroundMark x1="56111" y1="65926" x2="56111" y2="65926"/>
                        <a14:foregroundMark x1="58241" y1="67685" x2="58241" y2="67685"/>
                        <a14:foregroundMark x1="56944" y1="66389" x2="57222" y2="66759"/>
                        <a14:foregroundMark x1="57222" y1="67222" x2="57222" y2="67222"/>
                        <a14:foregroundMark x1="57222" y1="67222" x2="57222" y2="67222"/>
                        <a14:foregroundMark x1="57407" y1="67407" x2="57407" y2="67407"/>
                        <a14:foregroundMark x1="57407" y1="67407" x2="57500" y2="67870"/>
                        <a14:foregroundMark x1="57500" y1="67870" x2="57500" y2="67870"/>
                        <a14:foregroundMark x1="57870" y1="68148" x2="57870" y2="68148"/>
                        <a14:foregroundMark x1="58241" y1="68148" x2="58241" y2="68148"/>
                        <a14:foregroundMark x1="58241" y1="68148" x2="58241" y2="68889"/>
                        <a14:foregroundMark x1="57870" y1="69167" x2="57870" y2="69167"/>
                        <a14:foregroundMark x1="57407" y1="71204" x2="57222" y2="71667"/>
                        <a14:foregroundMark x1="57222" y1="71667" x2="57222" y2="71667"/>
                        <a14:foregroundMark x1="55463" y1="72222" x2="55463" y2="72222"/>
                        <a14:foregroundMark x1="55463" y1="72222" x2="55463" y2="72222"/>
                        <a14:foregroundMark x1="55463" y1="72222" x2="55185" y2="72870"/>
                        <a14:foregroundMark x1="55185" y1="72407" x2="55185" y2="72407"/>
                        <a14:foregroundMark x1="58148" y1="70000" x2="58148" y2="70000"/>
                        <a14:foregroundMark x1="57500" y1="69722" x2="57500" y2="69722"/>
                        <a14:foregroundMark x1="57500" y1="69722" x2="57500" y2="69722"/>
                        <a14:foregroundMark x1="57500" y1="69722" x2="57500" y2="69722"/>
                        <a14:foregroundMark x1="57685" y1="66944" x2="57685" y2="66944"/>
                        <a14:foregroundMark x1="57685" y1="66944" x2="57685" y2="66944"/>
                        <a14:foregroundMark x1="58889" y1="69630" x2="58889" y2="69630"/>
                        <a14:foregroundMark x1="58889" y1="69630" x2="58889" y2="69630"/>
                        <a14:foregroundMark x1="58889" y1="68148" x2="58889" y2="68148"/>
                        <a14:foregroundMark x1="59907" y1="69259" x2="59907" y2="69259"/>
                        <a14:foregroundMark x1="59907" y1="69259" x2="59907" y2="69259"/>
                        <a14:foregroundMark x1="55926" y1="73426" x2="55926" y2="73426"/>
                        <a14:foregroundMark x1="57685" y1="67130" x2="57685" y2="67130"/>
                        <a14:foregroundMark x1="57685" y1="66667" x2="57685" y2="66667"/>
                        <a14:foregroundMark x1="57870" y1="65741" x2="57870" y2="65741"/>
                        <a14:foregroundMark x1="59444" y1="68981" x2="59444" y2="68981"/>
                        <a14:foregroundMark x1="59907" y1="68519" x2="59907" y2="68519"/>
                        <a14:foregroundMark x1="59907" y1="69444" x2="59907" y2="69444"/>
                        <a14:foregroundMark x1="59907" y1="69722" x2="59907" y2="69722"/>
                        <a14:foregroundMark x1="56852" y1="65741" x2="56852" y2="65741"/>
                        <a14:foregroundMark x1="56481" y1="65000" x2="56481" y2="65000"/>
                        <a14:foregroundMark x1="57870" y1="64444" x2="57870" y2="64444"/>
                        <a14:foregroundMark x1="41759" y1="60000" x2="41759" y2="60000"/>
                        <a14:foregroundMark x1="39815" y1="59722" x2="39815" y2="59722"/>
                        <a14:foregroundMark x1="36574" y1="58796" x2="36574" y2="58796"/>
                        <a14:foregroundMark x1="37778" y1="55278" x2="37778" y2="55278"/>
                        <a14:foregroundMark x1="37222" y1="55833" x2="37222" y2="55833"/>
                        <a14:foregroundMark x1="35741" y1="57963" x2="35741" y2="57963"/>
                        <a14:foregroundMark x1="37315" y1="55463" x2="37315" y2="55463"/>
                        <a14:foregroundMark x1="39074" y1="53241" x2="39074" y2="53241"/>
                        <a14:foregroundMark x1="38333" y1="54537" x2="38333" y2="54537"/>
                        <a14:foregroundMark x1="37222" y1="56019" x2="37222" y2="56019"/>
                        <a14:foregroundMark x1="34074" y1="44815" x2="34074" y2="44815"/>
                        <a14:foregroundMark x1="64630" y1="56204" x2="64630" y2="56204"/>
                        <a14:foregroundMark x1="65648" y1="54815" x2="65648" y2="55278"/>
                        <a14:foregroundMark x1="65648" y1="55278" x2="65648" y2="55278"/>
                        <a14:backgroundMark x1="30833" y1="43611" x2="30833" y2="43611"/>
                        <a14:backgroundMark x1="33889" y1="41667" x2="33889" y2="41667"/>
                        <a14:backgroundMark x1="33889" y1="41667" x2="33889" y2="41667"/>
                        <a14:backgroundMark x1="33889" y1="41667" x2="34352" y2="41667"/>
                        <a14:backgroundMark x1="34259" y1="42130" x2="32870" y2="43611"/>
                        <a14:backgroundMark x1="32593" y1="42870" x2="32593" y2="42870"/>
                        <a14:backgroundMark x1="33889" y1="43333" x2="34074" y2="43889"/>
                        <a14:backgroundMark x1="34815" y1="41667" x2="34815" y2="41667"/>
                        <a14:backgroundMark x1="35370" y1="39630" x2="35370" y2="39630"/>
                        <a14:backgroundMark x1="35370" y1="39444" x2="35370" y2="39444"/>
                        <a14:backgroundMark x1="35370" y1="38889" x2="33519" y2="38611"/>
                        <a14:backgroundMark x1="33519" y1="39907" x2="34074" y2="41667"/>
                        <a14:backgroundMark x1="34259" y1="41667" x2="35370" y2="41667"/>
                        <a14:backgroundMark x1="36574" y1="41667" x2="36574" y2="41667"/>
                        <a14:backgroundMark x1="36481" y1="40185" x2="36481" y2="40185"/>
                        <a14:backgroundMark x1="36296" y1="39907" x2="36481" y2="41389"/>
                        <a14:backgroundMark x1="32778" y1="44259" x2="31389" y2="45370"/>
                        <a14:backgroundMark x1="30833" y1="44352" x2="30833" y2="44352"/>
                        <a14:backgroundMark x1="31389" y1="44074" x2="33148" y2="44907"/>
                        <a14:backgroundMark x1="35556" y1="44815" x2="35741" y2="45833"/>
                        <a14:backgroundMark x1="35741" y1="43889" x2="35833" y2="42870"/>
                        <a14:backgroundMark x1="35833" y1="40648" x2="35833" y2="40648"/>
                        <a14:backgroundMark x1="36019" y1="40370" x2="35370" y2="38796"/>
                        <a14:backgroundMark x1="34815" y1="36389" x2="34630" y2="38148"/>
                        <a14:backgroundMark x1="34537" y1="37685" x2="33796" y2="40556"/>
                        <a14:backgroundMark x1="33333" y1="39444" x2="31019" y2="41667"/>
                        <a14:backgroundMark x1="29074" y1="42037" x2="29074" y2="4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6" r="16364"/>
          <a:stretch/>
        </p:blipFill>
        <p:spPr>
          <a:xfrm>
            <a:off x="10379535" y="3865553"/>
            <a:ext cx="2233658" cy="33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5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85E4-2AC4-4105-ACD7-92C246A647AD}"/>
              </a:ext>
            </a:extLst>
          </p:cNvPr>
          <p:cNvSpPr txBox="1"/>
          <p:nvPr/>
        </p:nvSpPr>
        <p:spPr>
          <a:xfrm>
            <a:off x="-14948" y="5885460"/>
            <a:ext cx="12191996" cy="1076217"/>
          </a:xfrm>
          <a:prstGeom prst="rect">
            <a:avLst/>
          </a:prstGeom>
          <a:solidFill>
            <a:srgbClr val="E1F1EE"/>
          </a:solidFill>
          <a:ln w="9528" cap="flat">
            <a:solidFill>
              <a:srgbClr val="E1F1EE"/>
            </a:solidFill>
            <a:prstDash val="solid"/>
            <a:miter/>
          </a:ln>
          <a:effectLst>
            <a:outerShdw dist="38103" dir="16200000" algn="tl">
              <a:srgbClr val="000000">
                <a:alpha val="25000"/>
              </a:srgbClr>
            </a:outerShdw>
          </a:effectLst>
        </p:spPr>
        <p:txBody>
          <a:bodyPr vert="horz" wrap="square" lIns="359999" tIns="179999" rIns="719998" bIns="251999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>
              <a:solidFill>
                <a:srgbClr val="9EBBF7"/>
              </a:solidFill>
              <a:highlight>
                <a:srgbClr val="E1F1EE"/>
              </a:highlight>
              <a:uFillTx/>
              <a:latin typeface="Rather"/>
              <a:ea typeface="Suisse Neue Trial"/>
              <a:cs typeface="Suisse Neue Trial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FFA25BDF-CA18-43DF-945B-D1A4AA07D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31" y="6152983"/>
            <a:ext cx="2090311" cy="3762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FC8B890-CC1F-46AB-87FE-64B863CD3C49}"/>
              </a:ext>
            </a:extLst>
          </p:cNvPr>
          <p:cNvSpPr txBox="1"/>
          <p:nvPr/>
        </p:nvSpPr>
        <p:spPr>
          <a:xfrm>
            <a:off x="469831" y="809182"/>
            <a:ext cx="1108629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/>
              <a:t>Webinar ter voorbereiding op de Week van het Geld</a:t>
            </a:r>
          </a:p>
          <a:p>
            <a:pPr algn="ctr"/>
            <a:endParaRPr lang="nl-NL" sz="4800"/>
          </a:p>
          <a:p>
            <a:pPr algn="ctr"/>
            <a:r>
              <a:rPr lang="nl-NL" sz="6000" b="1" i="1">
                <a:solidFill>
                  <a:schemeClr val="accent1"/>
                </a:solidFill>
              </a:rPr>
              <a:t>Reflectie en afsluiting</a:t>
            </a:r>
          </a:p>
          <a:p>
            <a:pPr algn="ctr"/>
            <a:endParaRPr lang="nl-NL" sz="2400"/>
          </a:p>
          <a:p>
            <a:pPr algn="ctr"/>
            <a:r>
              <a:rPr lang="nl-NL" sz="2400" b="1"/>
              <a:t>Hoe heb je de </a:t>
            </a:r>
            <a:r>
              <a:rPr lang="nl-NL" sz="2400" b="1" err="1"/>
              <a:t>webinar</a:t>
            </a:r>
            <a:r>
              <a:rPr lang="nl-NL" sz="2400" b="1"/>
              <a:t> ervaren? </a:t>
            </a:r>
          </a:p>
          <a:p>
            <a:pPr algn="ctr"/>
            <a:r>
              <a:rPr lang="nl-NL" sz="2400" i="1"/>
              <a:t>Zet in de chat een percentage hoe bekwaam en/of zelfverzekerd je jezelf na dit </a:t>
            </a:r>
            <a:r>
              <a:rPr lang="nl-NL" sz="2400" i="1" err="1"/>
              <a:t>webinar</a:t>
            </a:r>
            <a:r>
              <a:rPr lang="nl-NL" sz="2400" i="1"/>
              <a:t> voelt om het gesprek met mbo-jongeren in de klas aan te gaan.</a:t>
            </a:r>
          </a:p>
          <a:p>
            <a:pPr algn="ctr"/>
            <a:endParaRPr lang="nl-NL" sz="4800"/>
          </a:p>
        </p:txBody>
      </p:sp>
    </p:spTree>
    <p:extLst>
      <p:ext uri="{BB962C8B-B14F-4D97-AF65-F5344CB8AC3E}">
        <p14:creationId xmlns:p14="http://schemas.microsoft.com/office/powerpoint/2010/main" val="1749279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85E4-2AC4-4105-ACD7-92C246A647AD}"/>
              </a:ext>
            </a:extLst>
          </p:cNvPr>
          <p:cNvSpPr txBox="1"/>
          <p:nvPr/>
        </p:nvSpPr>
        <p:spPr>
          <a:xfrm>
            <a:off x="-14948" y="5885460"/>
            <a:ext cx="12191996" cy="1076217"/>
          </a:xfrm>
          <a:prstGeom prst="rect">
            <a:avLst/>
          </a:prstGeom>
          <a:solidFill>
            <a:srgbClr val="E1F1EE"/>
          </a:solidFill>
          <a:ln w="9528" cap="flat">
            <a:solidFill>
              <a:srgbClr val="E1F1EE"/>
            </a:solidFill>
            <a:prstDash val="solid"/>
            <a:miter/>
          </a:ln>
          <a:effectLst>
            <a:outerShdw dist="38103" dir="16200000" algn="tl">
              <a:srgbClr val="000000">
                <a:alpha val="25000"/>
              </a:srgbClr>
            </a:outerShdw>
          </a:effectLst>
        </p:spPr>
        <p:txBody>
          <a:bodyPr vert="horz" wrap="square" lIns="359999" tIns="179999" rIns="719998" bIns="251999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>
              <a:solidFill>
                <a:srgbClr val="9EBBF7"/>
              </a:solidFill>
              <a:highlight>
                <a:srgbClr val="E1F1EE"/>
              </a:highlight>
              <a:uFillTx/>
              <a:latin typeface="Rather"/>
              <a:ea typeface="Suisse Neue Trial"/>
              <a:cs typeface="Suisse Neue Trial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FFA25BDF-CA18-43DF-945B-D1A4AA07D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31" y="6152983"/>
            <a:ext cx="2090311" cy="3762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FC8B890-CC1F-46AB-87FE-64B863CD3C49}"/>
              </a:ext>
            </a:extLst>
          </p:cNvPr>
          <p:cNvSpPr txBox="1"/>
          <p:nvPr/>
        </p:nvSpPr>
        <p:spPr>
          <a:xfrm>
            <a:off x="-14948" y="809182"/>
            <a:ext cx="12191999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4000"/>
              <a:t>Webinar ter voorbereiding op de Week van het Geld</a:t>
            </a:r>
          </a:p>
          <a:p>
            <a:pPr algn="ctr"/>
            <a:endParaRPr lang="nl-NL" sz="4800"/>
          </a:p>
          <a:p>
            <a:pPr algn="ctr"/>
            <a:r>
              <a:rPr lang="nl-NL" sz="6000" b="1">
                <a:solidFill>
                  <a:schemeClr val="accent1"/>
                </a:solidFill>
              </a:rPr>
              <a:t>Bedankt voor je aandacht!</a:t>
            </a:r>
          </a:p>
          <a:p>
            <a:pPr algn="ctr"/>
            <a:endParaRPr lang="nl-NL" sz="2400"/>
          </a:p>
          <a:p>
            <a:pPr algn="ctr"/>
            <a:endParaRPr lang="nl-NL" sz="2400"/>
          </a:p>
          <a:p>
            <a:pPr algn="ctr"/>
            <a:r>
              <a:rPr lang="nl-NL" sz="2000"/>
              <a:t>Selim </a:t>
            </a:r>
            <a:r>
              <a:rPr lang="nl-NL" sz="2000" err="1"/>
              <a:t>Helmi</a:t>
            </a:r>
            <a:r>
              <a:rPr lang="nl-NL" sz="2000"/>
              <a:t> (</a:t>
            </a:r>
            <a:r>
              <a:rPr lang="nl-NL" sz="2000">
                <a:hlinkClick r:id="rId4"/>
              </a:rPr>
              <a:t>shelmi@diversion.nl</a:t>
            </a:r>
            <a:r>
              <a:rPr lang="nl-NL" sz="2000"/>
              <a:t>, 020-305 9273) </a:t>
            </a:r>
            <a:endParaRPr lang="nl-NL" sz="2000">
              <a:cs typeface="Calibri"/>
            </a:endParaRPr>
          </a:p>
          <a:p>
            <a:pPr algn="ctr"/>
            <a:endParaRPr lang="nl-NL" sz="480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8D4D10B-F881-4D5A-9B75-F7356CE95384}"/>
              </a:ext>
            </a:extLst>
          </p:cNvPr>
          <p:cNvSpPr txBox="1"/>
          <p:nvPr/>
        </p:nvSpPr>
        <p:spPr>
          <a:xfrm>
            <a:off x="14946" y="499877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i="1"/>
              <a:t>maart 2023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178322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13FD-7466-48D7-858B-8A7B6726E2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262740"/>
          </a:xfrm>
          <a:solidFill>
            <a:srgbClr val="E1F1EE"/>
          </a:solidFill>
          <a:ln w="9528">
            <a:solidFill>
              <a:srgbClr val="E1F1EE"/>
            </a:solidFill>
            <a:prstDash val="solid"/>
          </a:ln>
          <a:effectLst>
            <a:outerShdw dist="38103" dir="5400000" algn="tl">
              <a:srgbClr val="000000">
                <a:alpha val="25000"/>
              </a:srgbClr>
            </a:outerShdw>
          </a:effectLst>
        </p:spPr>
        <p:txBody>
          <a:bodyPr lIns="359999" tIns="323999" rIns="719998" bIns="251999" anchor="t">
            <a:noAutofit/>
          </a:bodyPr>
          <a:lstStyle/>
          <a:p>
            <a:pPr lvl="0"/>
            <a:r>
              <a:rPr lang="en-US" b="1">
                <a:solidFill>
                  <a:schemeClr val="tx1"/>
                </a:solidFill>
                <a:latin typeface="MarkPro-Bold" pitchFamily="34"/>
              </a:rPr>
              <a:t>Programma</a:t>
            </a: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A2655AEC-E59B-4171-B214-2EF8A94CB5FF}"/>
              </a:ext>
            </a:extLst>
          </p:cNvPr>
          <p:cNvSpPr txBox="1"/>
          <p:nvPr/>
        </p:nvSpPr>
        <p:spPr>
          <a:xfrm>
            <a:off x="756422" y="2350286"/>
            <a:ext cx="11529358" cy="3970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b="0" i="0" u="none" strike="noStrike" kern="1200" cap="none" spc="0" baseline="0">
                <a:solidFill>
                  <a:srgbClr val="000000"/>
                </a:solidFill>
                <a:uFillTx/>
                <a:latin typeface="MarkPro" panose="020B0504020101010102" pitchFamily="34" charset="0"/>
                <a:ea typeface="Arial"/>
                <a:cs typeface="Arial"/>
              </a:rPr>
              <a:t>					</a:t>
            </a:r>
            <a:endParaRPr lang="nl-NL" sz="2200" b="0" i="0" u="none" strike="noStrike" kern="1200" cap="none" spc="0" baseline="0">
              <a:solidFill>
                <a:srgbClr val="000000"/>
              </a:solidFill>
              <a:uFillTx/>
              <a:latin typeface="MarkPro" panose="020B0504020101010102" pitchFamily="34" charset="0"/>
              <a:ea typeface="Suisse Neue Trial"/>
              <a:cs typeface="Suisse Neue Trial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8D98E4F-99DD-4FB0-89D6-B8C53FCF06E8}"/>
              </a:ext>
            </a:extLst>
          </p:cNvPr>
          <p:cNvSpPr txBox="1"/>
          <p:nvPr/>
        </p:nvSpPr>
        <p:spPr>
          <a:xfrm>
            <a:off x="633541" y="1533309"/>
            <a:ext cx="10542458" cy="66002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>
              <a:lnSpc>
                <a:spcPct val="150000"/>
              </a:lnSpc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1">
                <a:solidFill>
                  <a:srgbClr val="000000"/>
                </a:solidFill>
                <a:latin typeface="MarkPro" panose="020B0504020101010102" pitchFamily="34" charset="0"/>
              </a:rPr>
              <a:t>Kinderen en geld(problemen) – hun belevingswereld</a:t>
            </a:r>
          </a:p>
          <a:p>
            <a:pPr marL="914400" lvl="1" indent="-457200">
              <a:lnSpc>
                <a:spcPct val="150000"/>
              </a:lnSpc>
              <a:buSzPct val="100000"/>
              <a:buFont typeface="+mj-lt"/>
              <a:buAutoNum type="alphaL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>
                <a:solidFill>
                  <a:srgbClr val="000000"/>
                </a:solidFill>
                <a:latin typeface="MarkPro" panose="020B0504020101010102" pitchFamily="34" charset="0"/>
              </a:rPr>
              <a:t>Hoe ben jij financieel opgevoed? Wat is jouw referentiekader?</a:t>
            </a:r>
          </a:p>
          <a:p>
            <a:pPr marL="914400" lvl="1" indent="-457200">
              <a:lnSpc>
                <a:spcPct val="150000"/>
              </a:lnSpc>
              <a:buSzPct val="100000"/>
              <a:buFont typeface="+mj-lt"/>
              <a:buAutoNum type="alphaL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>
                <a:solidFill>
                  <a:srgbClr val="000000"/>
                </a:solidFill>
                <a:latin typeface="MarkPro" panose="020B0504020101010102" pitchFamily="34" charset="0"/>
              </a:rPr>
              <a:t>Kruip in de huid van een basisschoolleerling</a:t>
            </a:r>
          </a:p>
          <a:p>
            <a:pPr marL="457200" lvl="0" indent="-457200">
              <a:lnSpc>
                <a:spcPct val="150000"/>
              </a:lnSpc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1">
                <a:solidFill>
                  <a:srgbClr val="000000"/>
                </a:solidFill>
                <a:latin typeface="MarkPro" panose="020B0504020101010102" pitchFamily="34" charset="0"/>
              </a:rPr>
              <a:t>Kinderen en financiële educatie – signalen en trends</a:t>
            </a:r>
          </a:p>
          <a:p>
            <a:pPr marL="914400" lvl="1" indent="-457200">
              <a:lnSpc>
                <a:spcPct val="150000"/>
              </a:lnSpc>
              <a:buSzPct val="100000"/>
              <a:buFont typeface="+mj-lt"/>
              <a:buAutoNum type="alphaL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>
                <a:solidFill>
                  <a:srgbClr val="000000"/>
                </a:solidFill>
                <a:latin typeface="MarkPro" panose="020B0504020101010102" pitchFamily="34" charset="0"/>
              </a:rPr>
              <a:t>Wat speelt in de praktijk? </a:t>
            </a:r>
          </a:p>
          <a:p>
            <a:pPr marL="914400" lvl="1" indent="-457200">
              <a:lnSpc>
                <a:spcPct val="150000"/>
              </a:lnSpc>
              <a:buSzPct val="100000"/>
              <a:buFont typeface="+mj-lt"/>
              <a:buAutoNum type="alphaL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>
                <a:solidFill>
                  <a:srgbClr val="000000"/>
                </a:solidFill>
                <a:latin typeface="MarkPro" panose="020B0504020101010102" pitchFamily="34" charset="0"/>
              </a:rPr>
              <a:t>Hoe gaan we bij </a:t>
            </a:r>
            <a:r>
              <a:rPr lang="nl-NL" sz="2400" err="1">
                <a:solidFill>
                  <a:srgbClr val="000000"/>
                </a:solidFill>
                <a:latin typeface="MarkPro" panose="020B0504020101010102" pitchFamily="34" charset="0"/>
              </a:rPr>
              <a:t>MoneyWays</a:t>
            </a:r>
            <a:r>
              <a:rPr lang="nl-NL" sz="2400">
                <a:solidFill>
                  <a:srgbClr val="000000"/>
                </a:solidFill>
                <a:latin typeface="MarkPro" panose="020B0504020101010102" pitchFamily="34" charset="0"/>
              </a:rPr>
              <a:t> in gesprek?</a:t>
            </a:r>
          </a:p>
          <a:p>
            <a:pPr marL="457200" lvl="0" indent="-457200">
              <a:lnSpc>
                <a:spcPct val="150000"/>
              </a:lnSpc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 b="1">
                <a:solidFill>
                  <a:srgbClr val="000000"/>
                </a:solidFill>
                <a:latin typeface="MarkPro" panose="020B0504020101010102" pitchFamily="34" charset="0"/>
              </a:rPr>
              <a:t>Het gesprek aangaan met kinderen - tips &amp; tricks</a:t>
            </a:r>
          </a:p>
          <a:p>
            <a:pPr marL="914400" lvl="1" indent="-457200">
              <a:lnSpc>
                <a:spcPct val="150000"/>
              </a:lnSpc>
              <a:buSzPct val="100000"/>
              <a:buFont typeface="+mj-lt"/>
              <a:buAutoNum type="alphaL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>
                <a:solidFill>
                  <a:srgbClr val="000000"/>
                </a:solidFill>
                <a:latin typeface="MarkPro" panose="020B0504020101010102" pitchFamily="34" charset="0"/>
              </a:rPr>
              <a:t>Hoe kun jij het gesprek aangaan?</a:t>
            </a:r>
          </a:p>
          <a:p>
            <a:pPr marL="914400" lvl="1" indent="-457200">
              <a:lnSpc>
                <a:spcPct val="150000"/>
              </a:lnSpc>
              <a:buSzPct val="100000"/>
              <a:buFont typeface="+mj-lt"/>
              <a:buAutoNum type="alphaL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400">
                <a:solidFill>
                  <a:srgbClr val="000000"/>
                </a:solidFill>
                <a:latin typeface="MarkPro" panose="020B0504020101010102" pitchFamily="34" charset="0"/>
              </a:rPr>
              <a:t>10 take-</a:t>
            </a:r>
            <a:r>
              <a:rPr lang="nl-NL" sz="2400" err="1">
                <a:solidFill>
                  <a:srgbClr val="000000"/>
                </a:solidFill>
                <a:latin typeface="MarkPro" panose="020B0504020101010102" pitchFamily="34" charset="0"/>
              </a:rPr>
              <a:t>away</a:t>
            </a:r>
            <a:r>
              <a:rPr lang="nl-NL" sz="2400">
                <a:solidFill>
                  <a:srgbClr val="000000"/>
                </a:solidFill>
                <a:latin typeface="MarkPro" panose="020B0504020101010102" pitchFamily="34" charset="0"/>
              </a:rPr>
              <a:t> tips</a:t>
            </a:r>
          </a:p>
          <a:p>
            <a:pPr lvl="1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nl-NL" sz="2400">
                <a:solidFill>
                  <a:srgbClr val="000000"/>
                </a:solidFill>
                <a:latin typeface="MarkPro" panose="020B0504020101010102" pitchFamily="34" charset="0"/>
              </a:rPr>
            </a:br>
            <a:endParaRPr lang="nl-NL" sz="2400">
              <a:solidFill>
                <a:srgbClr val="000000"/>
              </a:solidFill>
              <a:latin typeface="MarkPro" panose="020B0504020101010102" pitchFamily="34" charset="0"/>
            </a:endParaRPr>
          </a:p>
          <a:p>
            <a:pPr lvl="0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000" b="0" i="0" u="none" strike="noStrike" kern="1200" cap="none" spc="0" baseline="0">
              <a:solidFill>
                <a:srgbClr val="000000"/>
              </a:solidFill>
              <a:uFillTx/>
              <a:latin typeface="MarkPro" panose="020B0504020101010102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447D9B-1CFC-49AD-97DB-2B39D8472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285" y="6294635"/>
            <a:ext cx="1353429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5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E1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B3BB678F-4F02-4A54-BE27-84CA31EDF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06" y="6318667"/>
            <a:ext cx="1502561" cy="2704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2A21D78B-B52A-4F8A-92A4-088842B9C30D}"/>
              </a:ext>
            </a:extLst>
          </p:cNvPr>
          <p:cNvSpPr txBox="1">
            <a:spLocks/>
          </p:cNvSpPr>
          <p:nvPr/>
        </p:nvSpPr>
        <p:spPr>
          <a:xfrm>
            <a:off x="-5478" y="1655472"/>
            <a:ext cx="12192000" cy="20662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l-NL" sz="4400" b="1">
                <a:solidFill>
                  <a:schemeClr val="tx1"/>
                </a:solidFill>
                <a:latin typeface="MarkPro-Bold" pitchFamily="34"/>
              </a:rPr>
              <a:t>Reflectie</a:t>
            </a:r>
          </a:p>
          <a:p>
            <a:pPr marL="0" indent="0" algn="ctr">
              <a:buFont typeface="Arial"/>
              <a:buNone/>
            </a:pPr>
            <a:r>
              <a:rPr lang="nl-NL" sz="4000">
                <a:solidFill>
                  <a:schemeClr val="tx1"/>
                </a:solidFill>
                <a:latin typeface="MarkPro-Bold" pitchFamily="34"/>
              </a:rPr>
              <a:t>Ga terug naar toen jij 10 jaar oud was. </a:t>
            </a:r>
          </a:p>
          <a:p>
            <a:pPr marL="0" indent="0" algn="ctr">
              <a:buFont typeface="Arial"/>
              <a:buNone/>
            </a:pPr>
            <a:r>
              <a:rPr lang="nl-NL" sz="4000">
                <a:solidFill>
                  <a:schemeClr val="tx1"/>
                </a:solidFill>
                <a:latin typeface="MarkPro-Bold" pitchFamily="34"/>
              </a:rPr>
              <a:t>Waar gaf jij je zakgeld aan uit? </a:t>
            </a:r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597E45A0-3556-488F-92C0-051F2B6CE50C}"/>
              </a:ext>
            </a:extLst>
          </p:cNvPr>
          <p:cNvSpPr txBox="1">
            <a:spLocks/>
          </p:cNvSpPr>
          <p:nvPr/>
        </p:nvSpPr>
        <p:spPr>
          <a:xfrm>
            <a:off x="5478" y="3429000"/>
            <a:ext cx="12192000" cy="15122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nl-NL" b="1">
              <a:solidFill>
                <a:schemeClr val="tx1"/>
              </a:solidFill>
              <a:latin typeface="MarkPro-Bold" pitchFamily="34"/>
            </a:endParaRPr>
          </a:p>
          <a:p>
            <a:pPr marL="0" indent="0" algn="ctr">
              <a:buFont typeface="Arial"/>
              <a:buNone/>
            </a:pPr>
            <a:endParaRPr lang="nl-NL" i="1">
              <a:solidFill>
                <a:schemeClr val="accent1"/>
              </a:solidFill>
              <a:latin typeface="MarkPro-Bold" pitchFamily="34"/>
            </a:endParaRPr>
          </a:p>
          <a:p>
            <a:pPr marL="0" indent="0" algn="ctr">
              <a:buFont typeface="Arial"/>
              <a:buNone/>
            </a:pPr>
            <a:r>
              <a:rPr lang="nl-NL" i="1">
                <a:solidFill>
                  <a:schemeClr val="accent1"/>
                </a:solidFill>
                <a:latin typeface="MarkPro-Bold" pitchFamily="34"/>
              </a:rPr>
              <a:t>Zet je antwoord (beknopt) in de chat</a:t>
            </a:r>
          </a:p>
        </p:txBody>
      </p:sp>
      <p:pic>
        <p:nvPicPr>
          <p:cNvPr id="2" name="Afbeelding 1" descr="Afbeelding met speelgoed&#10;&#10;Automatisch gegenereerde beschrijving">
            <a:extLst>
              <a:ext uri="{FF2B5EF4-FFF2-40B4-BE49-F238E27FC236}">
                <a16:creationId xmlns:a16="http://schemas.microsoft.com/office/drawing/2014/main" id="{8CDCAD9F-EEA0-4316-A4CA-33D5F1ED3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73" y="3223953"/>
            <a:ext cx="4067908" cy="40679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B3BB678F-4F02-4A54-BE27-84CA31EDF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06" y="6318667"/>
            <a:ext cx="1502561" cy="2704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2A21D78B-B52A-4F8A-92A4-088842B9C30D}"/>
              </a:ext>
            </a:extLst>
          </p:cNvPr>
          <p:cNvSpPr txBox="1">
            <a:spLocks/>
          </p:cNvSpPr>
          <p:nvPr/>
        </p:nvSpPr>
        <p:spPr>
          <a:xfrm>
            <a:off x="-5478" y="1655472"/>
            <a:ext cx="12192000" cy="27484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l-NL" sz="4400" b="1">
                <a:solidFill>
                  <a:schemeClr val="tx1"/>
                </a:solidFill>
                <a:latin typeface="MarkPro-Bold" pitchFamily="34"/>
              </a:rPr>
              <a:t>Reflectie</a:t>
            </a:r>
          </a:p>
          <a:p>
            <a:pPr marL="0" indent="0" algn="ctr">
              <a:buFont typeface="Arial"/>
              <a:buNone/>
            </a:pPr>
            <a:r>
              <a:rPr lang="nl-NL" sz="4000">
                <a:solidFill>
                  <a:schemeClr val="tx1"/>
                </a:solidFill>
                <a:latin typeface="MarkPro-Bold" pitchFamily="34"/>
              </a:rPr>
              <a:t>Ben jij financieel opgevoed? </a:t>
            </a:r>
          </a:p>
          <a:p>
            <a:pPr marL="0" indent="0" algn="ctr">
              <a:buFont typeface="Arial"/>
              <a:buNone/>
            </a:pPr>
            <a:r>
              <a:rPr lang="nl-NL" sz="4000">
                <a:solidFill>
                  <a:schemeClr val="tx1"/>
                </a:solidFill>
                <a:latin typeface="MarkPro-Bold" pitchFamily="34"/>
              </a:rPr>
              <a:t>Hoe? En door wie?</a:t>
            </a:r>
          </a:p>
          <a:p>
            <a:pPr marL="0" indent="0" algn="ctr">
              <a:buFont typeface="Arial"/>
              <a:buNone/>
            </a:pPr>
            <a:endParaRPr lang="nl-NL" sz="4000">
              <a:solidFill>
                <a:schemeClr val="tx1"/>
              </a:solidFill>
              <a:latin typeface="MarkPro-Bold" pitchFamily="34"/>
            </a:endParaRPr>
          </a:p>
        </p:txBody>
      </p:sp>
      <p:sp>
        <p:nvSpPr>
          <p:cNvPr id="3" name="Tijdelijke aanduiding voor inhoud 8">
            <a:extLst>
              <a:ext uri="{FF2B5EF4-FFF2-40B4-BE49-F238E27FC236}">
                <a16:creationId xmlns:a16="http://schemas.microsoft.com/office/drawing/2014/main" id="{597E45A0-3556-488F-92C0-051F2B6CE50C}"/>
              </a:ext>
            </a:extLst>
          </p:cNvPr>
          <p:cNvSpPr txBox="1">
            <a:spLocks/>
          </p:cNvSpPr>
          <p:nvPr/>
        </p:nvSpPr>
        <p:spPr>
          <a:xfrm>
            <a:off x="96112" y="3532612"/>
            <a:ext cx="12192000" cy="15122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nl-NL" b="1">
              <a:solidFill>
                <a:schemeClr val="tx1"/>
              </a:solidFill>
              <a:latin typeface="MarkPro-Bold" pitchFamily="34"/>
            </a:endParaRPr>
          </a:p>
          <a:p>
            <a:pPr marL="0" indent="0" algn="ctr">
              <a:buFont typeface="Arial"/>
              <a:buNone/>
            </a:pPr>
            <a:endParaRPr lang="nl-NL">
              <a:solidFill>
                <a:schemeClr val="tx1"/>
              </a:solidFill>
              <a:latin typeface="MarkPro-Bold" pitchFamily="34"/>
            </a:endParaRPr>
          </a:p>
          <a:p>
            <a:pPr marL="0" indent="0" algn="ctr">
              <a:buNone/>
            </a:pPr>
            <a:r>
              <a:rPr lang="nl-NL" i="1">
                <a:solidFill>
                  <a:schemeClr val="accent1"/>
                </a:solidFill>
                <a:latin typeface="MarkPro-Bold" pitchFamily="34"/>
              </a:rPr>
              <a:t>Neem 2 min en schrijf je antwoorden op.</a:t>
            </a:r>
            <a:endParaRPr lang="nl-NL">
              <a:solidFill>
                <a:schemeClr val="tx1"/>
              </a:solidFill>
              <a:latin typeface="MarkPro-Bold" pitchFamily="34"/>
            </a:endParaRPr>
          </a:p>
        </p:txBody>
      </p:sp>
      <p:pic>
        <p:nvPicPr>
          <p:cNvPr id="7" name="Afbeelding 6" descr="Afbeelding met shirt&#10;&#10;Automatisch gegenereerde beschrijving">
            <a:extLst>
              <a:ext uri="{FF2B5EF4-FFF2-40B4-BE49-F238E27FC236}">
                <a16:creationId xmlns:a16="http://schemas.microsoft.com/office/drawing/2014/main" id="{0F31FB3B-DBE1-482A-86D2-643760752FA7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5757" r="77205">
                        <a14:foregroundMark x1="56204" y1="37407" x2="56204" y2="37407"/>
                        <a14:foregroundMark x1="54722" y1="35463" x2="54722" y2="35463"/>
                        <a14:foregroundMark x1="53981" y1="34630" x2="53981" y2="34630"/>
                        <a14:foregroundMark x1="54167" y1="33426" x2="54167" y2="33426"/>
                        <a14:foregroundMark x1="53704" y1="36852" x2="53704" y2="36852"/>
                        <a14:foregroundMark x1="55926" y1="32130" x2="55926" y2="32130"/>
                        <a14:foregroundMark x1="55648" y1="34907" x2="55648" y2="35370"/>
                        <a14:foregroundMark x1="55648" y1="35370" x2="55370" y2="36204"/>
                        <a14:foregroundMark x1="55370" y1="37130" x2="55370" y2="37593"/>
                        <a14:foregroundMark x1="55926" y1="37685" x2="56389" y2="38056"/>
                        <a14:foregroundMark x1="56481" y1="38148" x2="56481" y2="38148"/>
                        <a14:foregroundMark x1="57130" y1="32870" x2="57130" y2="32870"/>
                        <a14:foregroundMark x1="57500" y1="34167" x2="57500" y2="34167"/>
                        <a14:foregroundMark x1="59352" y1="35926" x2="59352" y2="35926"/>
                        <a14:foregroundMark x1="59352" y1="35926" x2="59352" y2="35926"/>
                        <a14:foregroundMark x1="59444" y1="37407" x2="59907" y2="37685"/>
                        <a14:foregroundMark x1="60463" y1="39074" x2="60463" y2="39074"/>
                        <a14:foregroundMark x1="60833" y1="37870" x2="60833" y2="37870"/>
                        <a14:foregroundMark x1="60648" y1="36204" x2="60648" y2="36204"/>
                        <a14:foregroundMark x1="59907" y1="35370" x2="59907" y2="35370"/>
                        <a14:foregroundMark x1="62130" y1="36204" x2="62130" y2="36204"/>
                        <a14:foregroundMark x1="59444" y1="40370" x2="59444" y2="40370"/>
                        <a14:foregroundMark x1="57407" y1="40370" x2="57407" y2="40370"/>
                        <a14:foregroundMark x1="58148" y1="40926" x2="58148" y2="40926"/>
                        <a14:foregroundMark x1="37222" y1="41852" x2="37222" y2="41852"/>
                        <a14:foregroundMark x1="40093" y1="58426" x2="40093" y2="58426"/>
                        <a14:foregroundMark x1="39815" y1="56944" x2="39815" y2="56944"/>
                        <a14:foregroundMark x1="40556" y1="56481" x2="40556" y2="56481"/>
                        <a14:foregroundMark x1="41574" y1="54537" x2="42037" y2="55000"/>
                        <a14:foregroundMark x1="42037" y1="55000" x2="42315" y2="55833"/>
                        <a14:foregroundMark x1="42500" y1="55833" x2="42593" y2="56574"/>
                        <a14:foregroundMark x1="40833" y1="59074" x2="40833" y2="59074"/>
                        <a14:foregroundMark x1="37778" y1="58056" x2="37778" y2="58056"/>
                        <a14:foregroundMark x1="37500" y1="57778" x2="37500" y2="57778"/>
                        <a14:foregroundMark x1="37500" y1="57037" x2="37500" y2="56481"/>
                        <a14:foregroundMark x1="37500" y1="56019" x2="37500" y2="56019"/>
                        <a14:foregroundMark x1="52222" y1="81667" x2="52222" y2="81667"/>
                        <a14:foregroundMark x1="52963" y1="69907" x2="52963" y2="69907"/>
                        <a14:foregroundMark x1="51944" y1="71481" x2="51944" y2="71481"/>
                        <a14:foregroundMark x1="52500" y1="69630" x2="52500" y2="69630"/>
                        <a14:foregroundMark x1="53241" y1="69259" x2="53241" y2="69259"/>
                        <a14:foregroundMark x1="53519" y1="69259" x2="53519" y2="69259"/>
                        <a14:foregroundMark x1="56111" y1="65926" x2="56111" y2="65926"/>
                        <a14:foregroundMark x1="58241" y1="67685" x2="58241" y2="67685"/>
                        <a14:foregroundMark x1="56944" y1="66389" x2="57222" y2="66759"/>
                        <a14:foregroundMark x1="57222" y1="67222" x2="57222" y2="67222"/>
                        <a14:foregroundMark x1="57222" y1="67222" x2="57222" y2="67222"/>
                        <a14:foregroundMark x1="57407" y1="67407" x2="57407" y2="67407"/>
                        <a14:foregroundMark x1="57407" y1="67407" x2="57500" y2="67870"/>
                        <a14:foregroundMark x1="57500" y1="67870" x2="57500" y2="67870"/>
                        <a14:foregroundMark x1="57870" y1="68148" x2="57870" y2="68148"/>
                        <a14:foregroundMark x1="58241" y1="68148" x2="58241" y2="68148"/>
                        <a14:foregroundMark x1="58241" y1="68148" x2="58241" y2="68889"/>
                        <a14:foregroundMark x1="57870" y1="69167" x2="57870" y2="69167"/>
                        <a14:foregroundMark x1="57407" y1="71204" x2="57222" y2="71667"/>
                        <a14:foregroundMark x1="57222" y1="71667" x2="57222" y2="71667"/>
                        <a14:foregroundMark x1="55463" y1="72222" x2="55463" y2="72222"/>
                        <a14:foregroundMark x1="55463" y1="72222" x2="55463" y2="72222"/>
                        <a14:foregroundMark x1="55463" y1="72222" x2="55185" y2="72870"/>
                        <a14:foregroundMark x1="55185" y1="72407" x2="55185" y2="72407"/>
                        <a14:foregroundMark x1="58148" y1="70000" x2="58148" y2="70000"/>
                        <a14:foregroundMark x1="57500" y1="69722" x2="57500" y2="69722"/>
                        <a14:foregroundMark x1="57500" y1="69722" x2="57500" y2="69722"/>
                        <a14:foregroundMark x1="57500" y1="69722" x2="57500" y2="69722"/>
                        <a14:foregroundMark x1="57685" y1="66944" x2="57685" y2="66944"/>
                        <a14:foregroundMark x1="57685" y1="66944" x2="57685" y2="66944"/>
                        <a14:foregroundMark x1="58889" y1="69630" x2="58889" y2="69630"/>
                        <a14:foregroundMark x1="58889" y1="69630" x2="58889" y2="69630"/>
                        <a14:foregroundMark x1="58889" y1="68148" x2="58889" y2="68148"/>
                        <a14:foregroundMark x1="59907" y1="69259" x2="59907" y2="69259"/>
                        <a14:foregroundMark x1="59907" y1="69259" x2="59907" y2="69259"/>
                        <a14:foregroundMark x1="55926" y1="73426" x2="55926" y2="73426"/>
                        <a14:foregroundMark x1="57685" y1="67130" x2="57685" y2="67130"/>
                        <a14:foregroundMark x1="57685" y1="66667" x2="57685" y2="66667"/>
                        <a14:foregroundMark x1="57870" y1="65741" x2="57870" y2="65741"/>
                        <a14:foregroundMark x1="59444" y1="68981" x2="59444" y2="68981"/>
                        <a14:foregroundMark x1="59907" y1="68519" x2="59907" y2="68519"/>
                        <a14:foregroundMark x1="59907" y1="69444" x2="59907" y2="69444"/>
                        <a14:foregroundMark x1="59907" y1="69722" x2="59907" y2="69722"/>
                        <a14:foregroundMark x1="56852" y1="65741" x2="56852" y2="65741"/>
                        <a14:foregroundMark x1="56481" y1="65000" x2="56481" y2="65000"/>
                        <a14:foregroundMark x1="57870" y1="64444" x2="57870" y2="64444"/>
                        <a14:foregroundMark x1="41759" y1="60000" x2="41759" y2="60000"/>
                        <a14:foregroundMark x1="39815" y1="59722" x2="39815" y2="59722"/>
                        <a14:foregroundMark x1="36574" y1="58796" x2="36574" y2="58796"/>
                        <a14:foregroundMark x1="37778" y1="55278" x2="37778" y2="55278"/>
                        <a14:foregroundMark x1="37222" y1="55833" x2="37222" y2="55833"/>
                        <a14:foregroundMark x1="35741" y1="57963" x2="35741" y2="57963"/>
                        <a14:foregroundMark x1="37315" y1="55463" x2="37315" y2="55463"/>
                        <a14:foregroundMark x1="39074" y1="53241" x2="39074" y2="53241"/>
                        <a14:foregroundMark x1="38333" y1="54537" x2="38333" y2="54537"/>
                        <a14:foregroundMark x1="37222" y1="56019" x2="37222" y2="56019"/>
                        <a14:foregroundMark x1="34074" y1="44815" x2="34074" y2="44815"/>
                        <a14:foregroundMark x1="64630" y1="56204" x2="64630" y2="56204"/>
                        <a14:foregroundMark x1="65648" y1="54815" x2="65648" y2="55278"/>
                        <a14:foregroundMark x1="65648" y1="55278" x2="65648" y2="55278"/>
                        <a14:backgroundMark x1="30833" y1="43611" x2="30833" y2="43611"/>
                        <a14:backgroundMark x1="33889" y1="41667" x2="33889" y2="41667"/>
                        <a14:backgroundMark x1="33889" y1="41667" x2="33889" y2="41667"/>
                        <a14:backgroundMark x1="33889" y1="41667" x2="34352" y2="41667"/>
                        <a14:backgroundMark x1="34259" y1="42130" x2="32870" y2="43611"/>
                        <a14:backgroundMark x1="32593" y1="42870" x2="32593" y2="42870"/>
                        <a14:backgroundMark x1="33889" y1="43333" x2="34074" y2="43889"/>
                        <a14:backgroundMark x1="34815" y1="41667" x2="34815" y2="41667"/>
                        <a14:backgroundMark x1="35370" y1="39630" x2="35370" y2="39630"/>
                        <a14:backgroundMark x1="35370" y1="39444" x2="35370" y2="39444"/>
                        <a14:backgroundMark x1="35370" y1="38889" x2="33519" y2="38611"/>
                        <a14:backgroundMark x1="33519" y1="39907" x2="34074" y2="41667"/>
                        <a14:backgroundMark x1="34259" y1="41667" x2="35370" y2="41667"/>
                        <a14:backgroundMark x1="36574" y1="41667" x2="36574" y2="41667"/>
                        <a14:backgroundMark x1="36481" y1="40185" x2="36481" y2="40185"/>
                        <a14:backgroundMark x1="36296" y1="39907" x2="36481" y2="41389"/>
                        <a14:backgroundMark x1="32778" y1="44259" x2="31389" y2="45370"/>
                        <a14:backgroundMark x1="30833" y1="44352" x2="30833" y2="44352"/>
                        <a14:backgroundMark x1="31389" y1="44074" x2="33148" y2="44907"/>
                        <a14:backgroundMark x1="35556" y1="44815" x2="35741" y2="45833"/>
                        <a14:backgroundMark x1="35741" y1="43889" x2="35833" y2="42870"/>
                        <a14:backgroundMark x1="35833" y1="40648" x2="35833" y2="40648"/>
                        <a14:backgroundMark x1="36019" y1="40370" x2="35370" y2="38796"/>
                        <a14:backgroundMark x1="34815" y1="36389" x2="34630" y2="38148"/>
                        <a14:backgroundMark x1="34537" y1="37685" x2="33796" y2="40556"/>
                        <a14:backgroundMark x1="33333" y1="39444" x2="31019" y2="41667"/>
                        <a14:backgroundMark x1="29074" y1="42037" x2="29074" y2="4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6" r="16364"/>
          <a:stretch/>
        </p:blipFill>
        <p:spPr>
          <a:xfrm>
            <a:off x="9141418" y="2865121"/>
            <a:ext cx="2723678" cy="39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0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13FD-7466-48D7-858B-8A7B6726E2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262740"/>
          </a:xfrm>
          <a:solidFill>
            <a:srgbClr val="E1F1EE"/>
          </a:solidFill>
          <a:ln w="9528">
            <a:solidFill>
              <a:srgbClr val="E1F1EE"/>
            </a:solidFill>
            <a:prstDash val="solid"/>
          </a:ln>
          <a:effectLst>
            <a:outerShdw dist="38103" dir="5400000" algn="tl">
              <a:srgbClr val="000000">
                <a:alpha val="25000"/>
              </a:srgbClr>
            </a:outerShdw>
          </a:effectLst>
        </p:spPr>
        <p:txBody>
          <a:bodyPr lIns="359999" tIns="323999" rIns="719998" bIns="251999" anchor="t">
            <a:noAutofit/>
          </a:bodyPr>
          <a:lstStyle/>
          <a:p>
            <a:pPr lvl="0"/>
            <a:r>
              <a:rPr lang="en-US" b="1">
                <a:solidFill>
                  <a:schemeClr val="tx1"/>
                </a:solidFill>
                <a:latin typeface="MarkPro-Bold" pitchFamily="34"/>
              </a:rPr>
              <a:t>1. </a:t>
            </a:r>
            <a:r>
              <a:rPr lang="nl-NL" b="1">
                <a:solidFill>
                  <a:schemeClr val="tx1"/>
                </a:solidFill>
                <a:latin typeface="MarkPro-Bold" pitchFamily="34"/>
              </a:rPr>
              <a:t>De belevingswereld van een kind</a:t>
            </a:r>
            <a:endParaRPr lang="en-US" b="1">
              <a:solidFill>
                <a:schemeClr val="tx1"/>
              </a:solidFill>
              <a:latin typeface="MarkPro-Bold" pitchFamily="34"/>
            </a:endParaRP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A2655AEC-E59B-4171-B214-2EF8A94CB5FF}"/>
              </a:ext>
            </a:extLst>
          </p:cNvPr>
          <p:cNvSpPr txBox="1"/>
          <p:nvPr/>
        </p:nvSpPr>
        <p:spPr>
          <a:xfrm>
            <a:off x="645119" y="2144803"/>
            <a:ext cx="8609785" cy="51696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 b="1" i="1" u="sng">
                <a:solidFill>
                  <a:srgbClr val="000000"/>
                </a:solidFill>
                <a:latin typeface="MarkPro"/>
                <a:ea typeface="Suisse Neue Trial"/>
                <a:cs typeface="Arial"/>
              </a:rPr>
              <a:t>Feit of fabel?</a:t>
            </a:r>
            <a:r>
              <a:rPr lang="nl-NL" sz="2200" i="1">
                <a:solidFill>
                  <a:srgbClr val="000000"/>
                </a:solidFill>
                <a:latin typeface="MarkPro"/>
                <a:ea typeface="Suisse Neue Trial"/>
                <a:cs typeface="Arial"/>
              </a:rPr>
              <a:t> Zet je antwoord in de chat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200">
              <a:solidFill>
                <a:srgbClr val="000000"/>
              </a:solidFill>
              <a:latin typeface="MarkPro"/>
              <a:ea typeface="Suisse Neue T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600">
                <a:solidFill>
                  <a:schemeClr val="accent1"/>
                </a:solidFill>
                <a:latin typeface="MarkPro"/>
                <a:ea typeface="Suisse Neue Trial"/>
                <a:cs typeface="Arial"/>
              </a:rPr>
              <a:t>85</a:t>
            </a:r>
            <a:r>
              <a:rPr lang="nl-NL" sz="2200">
                <a:solidFill>
                  <a:srgbClr val="000000"/>
                </a:solidFill>
                <a:latin typeface="MarkPro"/>
                <a:ea typeface="Suisse Neue Trial"/>
                <a:cs typeface="Arial"/>
              </a:rPr>
              <a:t>% van de kinderen boven de 10 jaar heeft een mobiele telefoon.</a:t>
            </a:r>
            <a:endParaRPr lang="nl-NL"/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200">
              <a:solidFill>
                <a:srgbClr val="000000"/>
              </a:solidFill>
              <a:latin typeface="MarkPro"/>
              <a:ea typeface="Suisse Neue T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600">
                <a:solidFill>
                  <a:schemeClr val="accent1"/>
                </a:solidFill>
                <a:latin typeface="MarkPro"/>
                <a:ea typeface="Suisse Neue Trial"/>
                <a:cs typeface="Arial"/>
              </a:rPr>
              <a:t>69</a:t>
            </a:r>
            <a:r>
              <a:rPr lang="nl-NL" sz="2200">
                <a:solidFill>
                  <a:srgbClr val="000000"/>
                </a:solidFill>
                <a:latin typeface="MarkPro"/>
                <a:ea typeface="Suisse Neue Trial"/>
                <a:cs typeface="Arial"/>
              </a:rPr>
              <a:t>% van de basisschool kinderen krijgt zakgeld.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200">
              <a:solidFill>
                <a:srgbClr val="000000"/>
              </a:solidFill>
              <a:latin typeface="MarkPro"/>
              <a:ea typeface="Suisse Neue T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200">
                <a:solidFill>
                  <a:srgbClr val="000000"/>
                </a:solidFill>
                <a:latin typeface="MarkPro"/>
                <a:ea typeface="Suisse Neue Trial"/>
                <a:cs typeface="Arial"/>
              </a:rPr>
              <a:t>In elke schoolklas zitten gemiddeld </a:t>
            </a:r>
            <a:r>
              <a:rPr lang="nl-NL" sz="2600">
                <a:solidFill>
                  <a:schemeClr val="accent1"/>
                </a:solidFill>
                <a:latin typeface="MarkPro"/>
                <a:ea typeface="Suisse Neue Trial"/>
                <a:cs typeface="Arial"/>
              </a:rPr>
              <a:t>2</a:t>
            </a:r>
            <a:r>
              <a:rPr lang="nl-NL" sz="2200">
                <a:solidFill>
                  <a:srgbClr val="000000"/>
                </a:solidFill>
                <a:latin typeface="MarkPro"/>
                <a:ea typeface="Suisse Neue Trial"/>
                <a:cs typeface="Arial"/>
              </a:rPr>
              <a:t> kinderen uit een gezin met een groot risico op een leven in armoede.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200">
              <a:solidFill>
                <a:srgbClr val="000000"/>
              </a:solidFill>
              <a:latin typeface="MarkPro"/>
              <a:ea typeface="Suisse Neue T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200">
              <a:solidFill>
                <a:srgbClr val="000000"/>
              </a:solidFill>
              <a:latin typeface="MarkPro"/>
              <a:ea typeface="Suisse Neue T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200">
              <a:solidFill>
                <a:srgbClr val="000000"/>
              </a:solidFill>
              <a:latin typeface="MarkPro"/>
              <a:ea typeface="Suisse Neue T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200">
              <a:solidFill>
                <a:srgbClr val="000000"/>
              </a:solidFill>
              <a:latin typeface="MarkPro"/>
              <a:ea typeface="Suisse Neue Trial"/>
              <a:cs typeface="Arial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8D98E4F-99DD-4FB0-89D6-B8C53FCF06E8}"/>
              </a:ext>
            </a:extLst>
          </p:cNvPr>
          <p:cNvSpPr txBox="1"/>
          <p:nvPr/>
        </p:nvSpPr>
        <p:spPr>
          <a:xfrm>
            <a:off x="642104" y="1685637"/>
            <a:ext cx="11020576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MarkPro" panose="020B0504020101010102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400" b="0" i="0" u="none" strike="noStrike" kern="1200" cap="none" spc="0" baseline="0">
              <a:solidFill>
                <a:srgbClr val="000000"/>
              </a:solidFill>
              <a:uFillTx/>
              <a:latin typeface="MarkPro" panose="020B0504020101010102" pitchFamily="34" charset="0"/>
            </a:endParaRPr>
          </a:p>
        </p:txBody>
      </p:sp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60ED65CA-08CE-41B3-9036-321BC999A2CD}"/>
              </a:ext>
            </a:extLst>
          </p:cNvPr>
          <p:cNvSpPr/>
          <p:nvPr/>
        </p:nvSpPr>
        <p:spPr>
          <a:xfrm>
            <a:off x="7347877" y="1451807"/>
            <a:ext cx="2903371" cy="1387698"/>
          </a:xfrm>
          <a:prstGeom prst="wedgeEllipseCallout">
            <a:avLst>
              <a:gd name="adj1" fmla="val 61421"/>
              <a:gd name="adj2" fmla="val 56234"/>
            </a:avLst>
          </a:prstGeom>
          <a:solidFill>
            <a:srgbClr val="E1F1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600" i="1">
                <a:solidFill>
                  <a:schemeClr val="tx1"/>
                </a:solidFill>
                <a:latin typeface="MarkPro" panose="020B0504020101010102"/>
              </a:rPr>
              <a:t>''Iedereen in mijn klas zit in de whatsapp-groep behalve ik, want ik heb geen mobiel'' </a:t>
            </a:r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88637B95-EEF6-4B48-82C2-3DEEB7611D1F}"/>
              </a:ext>
            </a:extLst>
          </p:cNvPr>
          <p:cNvSpPr/>
          <p:nvPr/>
        </p:nvSpPr>
        <p:spPr>
          <a:xfrm>
            <a:off x="7798179" y="5393434"/>
            <a:ext cx="3753711" cy="1310648"/>
          </a:xfrm>
          <a:prstGeom prst="wedgeEllipseCallout">
            <a:avLst>
              <a:gd name="adj1" fmla="val 44215"/>
              <a:gd name="adj2" fmla="val 115698"/>
            </a:avLst>
          </a:prstGeom>
          <a:solidFill>
            <a:srgbClr val="E1F1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 i="1">
                <a:solidFill>
                  <a:schemeClr val="tx1"/>
                </a:solidFill>
                <a:latin typeface="MarkPro" panose="020B0504020101010102"/>
              </a:rPr>
              <a:t>“Van mama moest ik liegen en het kinderfeestje van P. afzeggen. Niet omdat ik niet kon maar omdat we geen geld hebben voor een cadeautje”</a:t>
            </a:r>
          </a:p>
        </p:txBody>
      </p: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B7712939-CC90-48C9-AFE3-60064385BA23}"/>
              </a:ext>
            </a:extLst>
          </p:cNvPr>
          <p:cNvSpPr/>
          <p:nvPr/>
        </p:nvSpPr>
        <p:spPr>
          <a:xfrm>
            <a:off x="9213553" y="3295801"/>
            <a:ext cx="2562413" cy="1310648"/>
          </a:xfrm>
          <a:prstGeom prst="wedgeEllipseCallout">
            <a:avLst>
              <a:gd name="adj1" fmla="val 61415"/>
              <a:gd name="adj2" fmla="val 95157"/>
            </a:avLst>
          </a:prstGeom>
          <a:solidFill>
            <a:srgbClr val="E1F1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600" i="1">
                <a:solidFill>
                  <a:schemeClr val="tx1"/>
                </a:solidFill>
                <a:latin typeface="MarkPro" panose="020B0504020101010102"/>
              </a:rPr>
              <a:t>''Als je rijk bent verdien je toch 100 triljoen euro per maand?''</a:t>
            </a:r>
          </a:p>
        </p:txBody>
      </p:sp>
    </p:spTree>
    <p:extLst>
      <p:ext uri="{BB962C8B-B14F-4D97-AF65-F5344CB8AC3E}">
        <p14:creationId xmlns:p14="http://schemas.microsoft.com/office/powerpoint/2010/main" val="101200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4E33E1-E33E-4C11-AEC4-8DF6C3200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961"/>
            <a:ext cx="4585855" cy="6856039"/>
          </a:xfrm>
          <a:prstGeom prst="rect">
            <a:avLst/>
          </a:prstGeom>
          <a:solidFill>
            <a:srgbClr val="E1F1EE"/>
          </a:solidFill>
          <a:ln w="9528">
            <a:solidFill>
              <a:srgbClr val="DDE1F4"/>
            </a:solidFill>
            <a:miter lim="800000"/>
            <a:headEnd/>
            <a:tailEnd/>
          </a:ln>
          <a:effectLst/>
        </p:spPr>
        <p:txBody>
          <a:bodyPr lIns="359999" tIns="323999" rIns="719998" bIns="251999" anchor="t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nl-NL" altLang="nl-NL" sz="3700" b="1">
              <a:solidFill>
                <a:srgbClr val="9EBBF7"/>
              </a:solidFill>
              <a:latin typeface="MarkPro-Bold"/>
              <a:cs typeface="Calibri"/>
            </a:endParaRPr>
          </a:p>
          <a:p>
            <a:pPr algn="ctr">
              <a:spcBef>
                <a:spcPct val="0"/>
              </a:spcBef>
              <a:buNone/>
            </a:pPr>
            <a:endParaRPr lang="nl-NL" altLang="nl-NL" sz="3700" b="1">
              <a:solidFill>
                <a:srgbClr val="9EBBF7"/>
              </a:solidFill>
              <a:latin typeface="MarkPro-Bold"/>
              <a:cs typeface="Calibri"/>
            </a:endParaRPr>
          </a:p>
          <a:p>
            <a:pPr algn="ctr">
              <a:spcBef>
                <a:spcPct val="0"/>
              </a:spcBef>
              <a:buNone/>
            </a:pPr>
            <a:endParaRPr lang="nl-NL" altLang="nl-NL" sz="3000" b="1">
              <a:solidFill>
                <a:srgbClr val="9EBBF7"/>
              </a:solidFill>
              <a:latin typeface="MarkPro-Bold"/>
              <a:cs typeface="Calibri"/>
            </a:endParaRPr>
          </a:p>
          <a:p>
            <a:pPr algn="ctr">
              <a:spcBef>
                <a:spcPct val="0"/>
              </a:spcBef>
              <a:buNone/>
            </a:pPr>
            <a:r>
              <a:rPr lang="nl-NL" altLang="nl-NL" sz="3000" b="1">
                <a:solidFill>
                  <a:srgbClr val="9EBBF7"/>
                </a:solidFill>
                <a:latin typeface="MarkPro-Bold"/>
                <a:cs typeface="Calibri"/>
              </a:rPr>
              <a:t>Kinderen worden blootgesteld aan diverse verleidingen</a:t>
            </a:r>
          </a:p>
        </p:txBody>
      </p:sp>
      <p:pic>
        <p:nvPicPr>
          <p:cNvPr id="5" name="Afbeelding 4" descr="Afbeelding met speelgoed, vasthouden&#10;&#10;Automatisch gegenereerde beschrijving">
            <a:extLst>
              <a:ext uri="{FF2B5EF4-FFF2-40B4-BE49-F238E27FC236}">
                <a16:creationId xmlns:a16="http://schemas.microsoft.com/office/drawing/2014/main" id="{D9712489-1ABB-4F12-9C4B-69FDDF646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1" y="3427039"/>
            <a:ext cx="3429000" cy="3429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592B503-94F8-47D2-89CF-E3905D0FA7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55859"/>
            <a:ext cx="12191996" cy="1262740"/>
          </a:xfrm>
          <a:solidFill>
            <a:srgbClr val="E1F1EE"/>
          </a:solidFill>
          <a:ln w="9528">
            <a:solidFill>
              <a:srgbClr val="E1F1EE"/>
            </a:solidFill>
            <a:prstDash val="solid"/>
          </a:ln>
          <a:effectLst>
            <a:outerShdw dist="38103" dir="5400000" algn="tl">
              <a:srgbClr val="000000">
                <a:alpha val="25000"/>
              </a:srgbClr>
            </a:outerShdw>
          </a:effectLst>
        </p:spPr>
        <p:txBody>
          <a:bodyPr lIns="359999" tIns="323999" rIns="719998" bIns="251999" anchor="t">
            <a:noAutofit/>
          </a:bodyPr>
          <a:lstStyle/>
          <a:p>
            <a:r>
              <a:rPr lang="en-US" b="1">
                <a:solidFill>
                  <a:schemeClr val="tx1"/>
                </a:solidFill>
                <a:latin typeface="MarkPro-Bold"/>
              </a:rPr>
              <a:t>1. </a:t>
            </a:r>
            <a:r>
              <a:rPr lang="nl-NL" b="1">
                <a:solidFill>
                  <a:schemeClr val="tx1"/>
                </a:solidFill>
                <a:latin typeface="MarkPro-Bold"/>
              </a:rPr>
              <a:t>De belevingswereld van een kind</a:t>
            </a:r>
            <a:endParaRPr lang="en-US" b="1">
              <a:solidFill>
                <a:schemeClr val="tx1"/>
              </a:solidFill>
              <a:latin typeface="MarkPro-Bold" pitchFamily="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24376-5C55-43D8-8B8E-1F5A451CC59A}"/>
              </a:ext>
            </a:extLst>
          </p:cNvPr>
          <p:cNvSpPr txBox="1"/>
          <p:nvPr/>
        </p:nvSpPr>
        <p:spPr>
          <a:xfrm>
            <a:off x="5343053" y="1457608"/>
            <a:ext cx="5165001" cy="36225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300000"/>
              </a:lnSpc>
            </a:pPr>
            <a:r>
              <a:rPr lang="nl-NL" sz="2000" i="1">
                <a:ea typeface="+mn-lt"/>
                <a:cs typeface="+mn-lt"/>
              </a:rPr>
              <a:t>Online spelletjes spelen</a:t>
            </a:r>
            <a:endParaRPr lang="en-US" sz="2000">
              <a:ea typeface="+mn-lt"/>
              <a:cs typeface="+mn-lt"/>
            </a:endParaRPr>
          </a:p>
          <a:p>
            <a:pPr>
              <a:lnSpc>
                <a:spcPct val="300000"/>
              </a:lnSpc>
            </a:pPr>
            <a:r>
              <a:rPr lang="nl-NL" sz="2000" i="1">
                <a:ea typeface="+mn-lt"/>
                <a:cs typeface="+mn-lt"/>
              </a:rPr>
              <a:t>Aankopen in apps</a:t>
            </a:r>
            <a:endParaRPr lang="en-US" sz="2000">
              <a:ea typeface="+mn-lt"/>
              <a:cs typeface="+mn-lt"/>
            </a:endParaRPr>
          </a:p>
          <a:p>
            <a:pPr>
              <a:lnSpc>
                <a:spcPct val="300000"/>
              </a:lnSpc>
            </a:pPr>
            <a:r>
              <a:rPr lang="nl-NL" sz="2000" i="1">
                <a:ea typeface="+mn-lt"/>
                <a:cs typeface="+mn-lt"/>
              </a:rPr>
              <a:t>Reclames (online, bijv. in video's van </a:t>
            </a:r>
            <a:r>
              <a:rPr lang="nl-NL" sz="2000" i="1" err="1">
                <a:ea typeface="+mn-lt"/>
                <a:cs typeface="+mn-lt"/>
              </a:rPr>
              <a:t>influencers</a:t>
            </a:r>
            <a:r>
              <a:rPr lang="nl-NL" sz="2000" i="1">
                <a:ea typeface="+mn-lt"/>
                <a:cs typeface="+mn-lt"/>
              </a:rPr>
              <a:t>)</a:t>
            </a:r>
            <a:endParaRPr lang="nl-NL" sz="2000">
              <a:ea typeface="+mn-lt"/>
              <a:cs typeface="+mn-lt"/>
            </a:endParaRPr>
          </a:p>
          <a:p>
            <a:pPr algn="l">
              <a:lnSpc>
                <a:spcPct val="300000"/>
              </a:lnSpc>
            </a:pPr>
            <a:r>
              <a:rPr lang="nl-NL" sz="2000" i="1">
                <a:ea typeface="+mn-lt"/>
                <a:cs typeface="+mn-lt"/>
              </a:rPr>
              <a:t>Groepsdruk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912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4E33E1-E33E-4C11-AEC4-8DF6C3200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961"/>
            <a:ext cx="4585855" cy="6856039"/>
          </a:xfrm>
          <a:prstGeom prst="rect">
            <a:avLst/>
          </a:prstGeom>
          <a:solidFill>
            <a:srgbClr val="E1F1EE"/>
          </a:solidFill>
          <a:ln w="9528">
            <a:solidFill>
              <a:srgbClr val="DDE1F4"/>
            </a:solidFill>
            <a:miter lim="800000"/>
            <a:headEnd/>
            <a:tailEnd/>
          </a:ln>
          <a:effectLst/>
        </p:spPr>
        <p:txBody>
          <a:bodyPr lIns="359999" tIns="323999" rIns="719998" bIns="251999" anchor="t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nl-NL" altLang="nl-NL" sz="3700" b="1">
              <a:solidFill>
                <a:srgbClr val="9EBBF7"/>
              </a:solidFill>
              <a:latin typeface="MarkPro-Bold"/>
              <a:cs typeface="Calibri"/>
            </a:endParaRPr>
          </a:p>
          <a:p>
            <a:pPr algn="ctr">
              <a:spcBef>
                <a:spcPct val="0"/>
              </a:spcBef>
              <a:buNone/>
            </a:pPr>
            <a:endParaRPr lang="nl-NL" altLang="nl-NL" sz="3700" b="1">
              <a:solidFill>
                <a:srgbClr val="9EBBF7"/>
              </a:solidFill>
              <a:latin typeface="MarkPro-Bold"/>
              <a:cs typeface="Calibri"/>
            </a:endParaRPr>
          </a:p>
          <a:p>
            <a:pPr algn="ctr">
              <a:spcBef>
                <a:spcPct val="0"/>
              </a:spcBef>
              <a:buNone/>
            </a:pPr>
            <a:endParaRPr lang="nl-NL" altLang="nl-NL" sz="3000" b="1">
              <a:solidFill>
                <a:srgbClr val="9EBBF7"/>
              </a:solidFill>
              <a:latin typeface="MarkPro-Bold"/>
              <a:cs typeface="Calibri"/>
            </a:endParaRPr>
          </a:p>
          <a:p>
            <a:pPr algn="ctr">
              <a:spcBef>
                <a:spcPct val="0"/>
              </a:spcBef>
              <a:buNone/>
            </a:pPr>
            <a:r>
              <a:rPr lang="nl-NL" altLang="nl-NL" sz="3000" b="1">
                <a:solidFill>
                  <a:srgbClr val="9EBBF7"/>
                </a:solidFill>
                <a:latin typeface="MarkPro-Bold"/>
                <a:cs typeface="Calibri"/>
              </a:rPr>
              <a:t>Actuele rages '21/'22</a:t>
            </a:r>
          </a:p>
          <a:p>
            <a:pPr algn="ctr">
              <a:spcBef>
                <a:spcPct val="0"/>
              </a:spcBef>
              <a:buNone/>
            </a:pPr>
            <a:endParaRPr lang="nl-NL" altLang="nl-NL" sz="3000" b="1">
              <a:solidFill>
                <a:srgbClr val="9EBBF7"/>
              </a:solidFill>
              <a:latin typeface="MarkPro-Bold"/>
              <a:cs typeface="Calibri"/>
            </a:endParaRPr>
          </a:p>
          <a:p>
            <a:pPr algn="ctr">
              <a:spcBef>
                <a:spcPct val="0"/>
              </a:spcBef>
              <a:buNone/>
            </a:pPr>
            <a:r>
              <a:rPr lang="nl-NL" altLang="nl-NL" sz="3000" b="1" u="sng">
                <a:solidFill>
                  <a:srgbClr val="9EBBF7"/>
                </a:solidFill>
                <a:latin typeface="MarkPro-Bold"/>
                <a:cs typeface="Calibri"/>
              </a:rPr>
              <a:t>Welke herken je?</a:t>
            </a:r>
          </a:p>
          <a:p>
            <a:pPr algn="ctr">
              <a:spcBef>
                <a:spcPct val="0"/>
              </a:spcBef>
              <a:buNone/>
            </a:pPr>
            <a:r>
              <a:rPr lang="nl-NL" altLang="nl-NL" sz="2500" b="1" i="1">
                <a:solidFill>
                  <a:srgbClr val="9EBBF7"/>
                </a:solidFill>
                <a:latin typeface="MarkPro-Bold"/>
                <a:cs typeface="Calibri"/>
              </a:rPr>
              <a:t>typ in de chat</a:t>
            </a:r>
          </a:p>
        </p:txBody>
      </p:sp>
      <p:pic>
        <p:nvPicPr>
          <p:cNvPr id="5" name="Afbeelding 4" descr="Afbeelding met speelgoed, vasthouden&#10;&#10;Automatisch gegenereerde beschrijving">
            <a:extLst>
              <a:ext uri="{FF2B5EF4-FFF2-40B4-BE49-F238E27FC236}">
                <a16:creationId xmlns:a16="http://schemas.microsoft.com/office/drawing/2014/main" id="{D9712489-1ABB-4F12-9C4B-69FDDF646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1" y="3427039"/>
            <a:ext cx="3429000" cy="3429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592B503-94F8-47D2-89CF-E3905D0FA7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-55859"/>
            <a:ext cx="12191996" cy="1262740"/>
          </a:xfrm>
          <a:solidFill>
            <a:srgbClr val="E1F1EE"/>
          </a:solidFill>
          <a:ln w="9528">
            <a:solidFill>
              <a:srgbClr val="E1F1EE"/>
            </a:solidFill>
            <a:prstDash val="solid"/>
          </a:ln>
          <a:effectLst>
            <a:outerShdw dist="38103" dir="5400000" algn="tl">
              <a:srgbClr val="000000">
                <a:alpha val="25000"/>
              </a:srgbClr>
            </a:outerShdw>
          </a:effectLst>
        </p:spPr>
        <p:txBody>
          <a:bodyPr lIns="359999" tIns="323999" rIns="719998" bIns="251999" anchor="t">
            <a:noAutofit/>
          </a:bodyPr>
          <a:lstStyle/>
          <a:p>
            <a:r>
              <a:rPr lang="en-US" b="1">
                <a:solidFill>
                  <a:schemeClr val="tx1"/>
                </a:solidFill>
                <a:latin typeface="MarkPro-Bold"/>
              </a:rPr>
              <a:t>1. </a:t>
            </a:r>
            <a:r>
              <a:rPr lang="nl-NL" b="1">
                <a:solidFill>
                  <a:schemeClr val="tx1"/>
                </a:solidFill>
                <a:latin typeface="MarkPro-Bold"/>
              </a:rPr>
              <a:t>De belevingswereld van een kind</a:t>
            </a:r>
            <a:endParaRPr lang="en-US" b="1">
              <a:solidFill>
                <a:schemeClr val="tx1"/>
              </a:solidFill>
              <a:latin typeface="MarkPro-Bold" pitchFamily="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24376-5C55-43D8-8B8E-1F5A451CC59A}"/>
              </a:ext>
            </a:extLst>
          </p:cNvPr>
          <p:cNvSpPr txBox="1"/>
          <p:nvPr/>
        </p:nvSpPr>
        <p:spPr>
          <a:xfrm>
            <a:off x="5343053" y="1457608"/>
            <a:ext cx="5165001" cy="85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300000"/>
              </a:lnSpc>
            </a:pPr>
            <a:endParaRPr lang="nl-NL" sz="2000" i="1">
              <a:cs typeface="Calibri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1F09C53-1B1D-473C-BF9B-C2C99EBDB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300" y="1351666"/>
            <a:ext cx="2380268" cy="233928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4F1F31F-0EBB-4339-918B-2EB1812CE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0000">
            <a:off x="8805796" y="2456277"/>
            <a:ext cx="2335408" cy="156095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AAF1B4A-3421-41A3-BDFD-C49793087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1792" y="3689338"/>
            <a:ext cx="2915175" cy="2584287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C409050A-6657-4E89-91B6-1A85042A4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4920" y="4315281"/>
            <a:ext cx="2446075" cy="24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13FD-7466-48D7-858B-8A7B6726E2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262740"/>
          </a:xfrm>
          <a:solidFill>
            <a:srgbClr val="E1F1EE"/>
          </a:solidFill>
          <a:ln w="9528">
            <a:solidFill>
              <a:srgbClr val="E1F1EE"/>
            </a:solidFill>
            <a:prstDash val="solid"/>
          </a:ln>
          <a:effectLst>
            <a:outerShdw dist="38103" dir="5400000" algn="tl">
              <a:srgbClr val="000000">
                <a:alpha val="25000"/>
              </a:srgbClr>
            </a:outerShdw>
          </a:effectLst>
        </p:spPr>
        <p:txBody>
          <a:bodyPr lIns="359999" tIns="323999" rIns="719998" bIns="251999" anchor="t">
            <a:noAutofit/>
          </a:bodyPr>
          <a:lstStyle/>
          <a:p>
            <a:r>
              <a:rPr lang="en-US" b="1">
                <a:solidFill>
                  <a:schemeClr val="tx1"/>
                </a:solidFill>
                <a:latin typeface="MarkPro-Bold" pitchFamily="34"/>
              </a:rPr>
              <a:t>2. </a:t>
            </a:r>
            <a:r>
              <a:rPr lang="en-US" b="1" err="1">
                <a:solidFill>
                  <a:schemeClr val="tx1"/>
                </a:solidFill>
                <a:latin typeface="MarkPro-Bold" pitchFamily="34"/>
              </a:rPr>
              <a:t>Kinderen</a:t>
            </a:r>
            <a:r>
              <a:rPr lang="en-US" b="1">
                <a:solidFill>
                  <a:schemeClr val="tx1"/>
                </a:solidFill>
                <a:latin typeface="MarkPro-Bold" pitchFamily="34"/>
              </a:rPr>
              <a:t> &amp; geld: wat </a:t>
            </a:r>
            <a:r>
              <a:rPr lang="en-US" b="1" err="1">
                <a:solidFill>
                  <a:schemeClr val="tx1"/>
                </a:solidFill>
                <a:latin typeface="MarkPro-Bold" pitchFamily="34"/>
              </a:rPr>
              <a:t>speelt</a:t>
            </a:r>
            <a:r>
              <a:rPr lang="en-US" b="1">
                <a:solidFill>
                  <a:schemeClr val="tx1"/>
                </a:solidFill>
                <a:latin typeface="MarkPro-Bold" pitchFamily="34"/>
              </a:rPr>
              <a:t> er?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8D98E4F-99DD-4FB0-89D6-B8C53FCF06E8}"/>
              </a:ext>
            </a:extLst>
          </p:cNvPr>
          <p:cNvSpPr txBox="1"/>
          <p:nvPr/>
        </p:nvSpPr>
        <p:spPr>
          <a:xfrm>
            <a:off x="633542" y="1637208"/>
            <a:ext cx="10063950" cy="23115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1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kern="0">
                <a:solidFill>
                  <a:schemeClr val="accent1"/>
                </a:solidFill>
                <a:latin typeface="MarkPro-Bold" panose="020B0804020101010102"/>
                <a:ea typeface="Calibri" panose="020F0502020204030204" pitchFamily="34" charset="0"/>
              </a:rPr>
              <a:t>69%</a:t>
            </a:r>
            <a:r>
              <a:rPr lang="nl-NL" kern="0">
                <a:solidFill>
                  <a:srgbClr val="000000"/>
                </a:solidFill>
                <a:latin typeface="MarkPro-Bold" panose="020B0804020101010102"/>
                <a:ea typeface="Calibri" panose="020F0502020204030204" pitchFamily="34" charset="0"/>
              </a:rPr>
              <a:t>  van de kinderen op de basisschool ontvangt zakgeld</a:t>
            </a:r>
          </a:p>
          <a:p>
            <a:pPr marL="1657350" lvl="3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à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kern="0">
                <a:solidFill>
                  <a:srgbClr val="000000"/>
                </a:solidFill>
                <a:latin typeface="MarkPro-Bold" panose="020B0804020101010102"/>
                <a:ea typeface="Calibri" panose="020F0502020204030204" pitchFamily="34" charset="0"/>
              </a:rPr>
              <a:t>de meerderheid van de kinderen die zakgeld ontvangen, krijgen dit wekelijks.</a:t>
            </a:r>
          </a:p>
          <a:p>
            <a:pPr marL="1657350" lvl="3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à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kern="0">
                <a:solidFill>
                  <a:srgbClr val="000000"/>
                </a:solidFill>
                <a:latin typeface="MarkPro-Bold" panose="020B0804020101010102"/>
                <a:ea typeface="Calibri" panose="020F0502020204030204" pitchFamily="34" charset="0"/>
              </a:rPr>
              <a:t>Een kind van 10-12 jaar oud krijgt gemiddeld 2 euro zakgeld per week.</a:t>
            </a:r>
          </a:p>
          <a:p>
            <a:pPr marL="1657350" lvl="3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à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00" kern="0">
                <a:solidFill>
                  <a:srgbClr val="000000"/>
                </a:solidFill>
                <a:latin typeface="MarkPro-Bold" panose="020B0804020101010102"/>
                <a:ea typeface="Calibri" panose="020F0502020204030204" pitchFamily="34" charset="0"/>
              </a:rPr>
              <a:t>Ouders beginnen gemiddeld in groep 3 met het geven van zakgeld.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kern="0">
              <a:solidFill>
                <a:srgbClr val="000000"/>
              </a:solidFill>
              <a:latin typeface="MarkPro-Bold" panose="020B0804020101010102"/>
              <a:ea typeface="Calibri" panose="020F050202020403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2CE592C-5373-4ACC-B6D2-EB9B19D9C084}"/>
              </a:ext>
            </a:extLst>
          </p:cNvPr>
          <p:cNvSpPr txBox="1"/>
          <p:nvPr/>
        </p:nvSpPr>
        <p:spPr>
          <a:xfrm>
            <a:off x="2059886" y="3862072"/>
            <a:ext cx="10235086" cy="7546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800">
                <a:effectLst/>
                <a:latin typeface="MarkPro-Bold" panose="020B0804020101010102"/>
                <a:ea typeface="Calibri" panose="020F0502020204030204" pitchFamily="34" charset="0"/>
              </a:rPr>
              <a:t>Het aantal </a:t>
            </a:r>
            <a:r>
              <a:rPr lang="nl-NL">
                <a:latin typeface="MarkPro-Bold" panose="020B0804020101010102"/>
                <a:ea typeface="Calibri" panose="020F0502020204030204" pitchFamily="34" charset="0"/>
              </a:rPr>
              <a:t>kinderen dat een bankrekening op zijn eigen naam heeft staan is</a:t>
            </a:r>
            <a:r>
              <a:rPr lang="nl-NL" kern="0">
                <a:solidFill>
                  <a:srgbClr val="000000"/>
                </a:solidFill>
                <a:latin typeface="MarkPro-Bold" panose="020B0804020101010102"/>
              </a:rPr>
              <a:t> </a:t>
            </a:r>
            <a:r>
              <a:rPr lang="nl-NL" sz="3200" kern="0">
                <a:solidFill>
                  <a:schemeClr val="accent1"/>
                </a:solidFill>
                <a:latin typeface="MarkPro-Bold" panose="020B0804020101010102"/>
              </a:rPr>
              <a:t>73%</a:t>
            </a:r>
            <a:endParaRPr lang="nl-NL" kern="0">
              <a:solidFill>
                <a:schemeClr val="accent1"/>
              </a:solidFill>
              <a:latin typeface="MarkPro-Bold" panose="020B0804020101010102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5EBAF81-C49C-427C-A595-0CCE1D39D88A}"/>
              </a:ext>
            </a:extLst>
          </p:cNvPr>
          <p:cNvSpPr txBox="1"/>
          <p:nvPr/>
        </p:nvSpPr>
        <p:spPr>
          <a:xfrm>
            <a:off x="607857" y="5078851"/>
            <a:ext cx="10436629" cy="7546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lnSpc>
                <a:spcPct val="15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200" kern="0">
                <a:solidFill>
                  <a:schemeClr val="accent1"/>
                </a:solidFill>
                <a:latin typeface="MarkPro-Bold" panose="020B0804020101010102"/>
              </a:rPr>
              <a:t>37% </a:t>
            </a:r>
            <a:r>
              <a:rPr lang="nl-NL" sz="1800">
                <a:effectLst/>
                <a:latin typeface="MarkPro-Bold" panose="020B0804020101010102"/>
                <a:ea typeface="Calibri" panose="020F0502020204030204" pitchFamily="34" charset="0"/>
              </a:rPr>
              <a:t>van de </a:t>
            </a:r>
            <a:r>
              <a:rPr lang="nl-NL" kern="0">
                <a:solidFill>
                  <a:srgbClr val="000000"/>
                </a:solidFill>
                <a:latin typeface="MarkPro-Bold" panose="020B0804020101010102"/>
                <a:ea typeface="Calibri" panose="020F0502020204030204" pitchFamily="34" charset="0"/>
              </a:rPr>
              <a:t>kinderen van 10 jaar en ouder heeft een eigen bankpas waarmee kan worden gepind.</a:t>
            </a:r>
            <a:endParaRPr lang="nl-NL" kern="0">
              <a:solidFill>
                <a:srgbClr val="000000"/>
              </a:solidFill>
              <a:latin typeface="MarkPro-Bold" panose="020B0804020101010102"/>
            </a:endParaRPr>
          </a:p>
        </p:txBody>
      </p:sp>
      <p:pic>
        <p:nvPicPr>
          <p:cNvPr id="3" name="Graphic 3" descr="Munten silhouet">
            <a:extLst>
              <a:ext uri="{FF2B5EF4-FFF2-40B4-BE49-F238E27FC236}">
                <a16:creationId xmlns:a16="http://schemas.microsoft.com/office/drawing/2014/main" id="{E9AC292C-81A2-4847-BFC9-41FFA7F06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1115" y="28690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13FD-7466-48D7-858B-8A7B6726E2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1262740"/>
          </a:xfrm>
          <a:solidFill>
            <a:srgbClr val="E1F1EE"/>
          </a:solidFill>
          <a:ln w="9528">
            <a:solidFill>
              <a:srgbClr val="E1F1EE"/>
            </a:solidFill>
            <a:prstDash val="solid"/>
          </a:ln>
          <a:effectLst>
            <a:outerShdw dist="38103" dir="5400000" algn="tl">
              <a:srgbClr val="000000">
                <a:alpha val="25000"/>
              </a:srgbClr>
            </a:outerShdw>
          </a:effectLst>
        </p:spPr>
        <p:txBody>
          <a:bodyPr lIns="359999" tIns="323999" rIns="719998" bIns="251999" anchor="t">
            <a:noAutofit/>
          </a:bodyPr>
          <a:lstStyle/>
          <a:p>
            <a:r>
              <a:rPr lang="en-US" b="1">
                <a:solidFill>
                  <a:schemeClr val="tx1"/>
                </a:solidFill>
                <a:latin typeface="MarkPro-Bold" pitchFamily="34"/>
              </a:rPr>
              <a:t>2. </a:t>
            </a:r>
            <a:r>
              <a:rPr lang="en-US" b="1" err="1">
                <a:solidFill>
                  <a:schemeClr val="tx1"/>
                </a:solidFill>
                <a:latin typeface="MarkPro-Bold" pitchFamily="34"/>
              </a:rPr>
              <a:t>Kinderen</a:t>
            </a:r>
            <a:r>
              <a:rPr lang="en-US" b="1">
                <a:solidFill>
                  <a:schemeClr val="tx1"/>
                </a:solidFill>
                <a:latin typeface="MarkPro-Bold" pitchFamily="34"/>
              </a:rPr>
              <a:t> &amp; geld: wat </a:t>
            </a:r>
            <a:r>
              <a:rPr lang="en-US" b="1" err="1">
                <a:solidFill>
                  <a:schemeClr val="tx1"/>
                </a:solidFill>
                <a:latin typeface="MarkPro-Bold" pitchFamily="34"/>
              </a:rPr>
              <a:t>speelt</a:t>
            </a:r>
            <a:r>
              <a:rPr lang="en-US" b="1">
                <a:solidFill>
                  <a:schemeClr val="tx1"/>
                </a:solidFill>
                <a:latin typeface="MarkPro-Bold" pitchFamily="34"/>
              </a:rPr>
              <a:t> er?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8D98E4F-99DD-4FB0-89D6-B8C53FCF06E8}"/>
              </a:ext>
            </a:extLst>
          </p:cNvPr>
          <p:cNvSpPr txBox="1"/>
          <p:nvPr/>
        </p:nvSpPr>
        <p:spPr>
          <a:xfrm>
            <a:off x="1161661" y="1569307"/>
            <a:ext cx="10063950" cy="4209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000">
              <a:ea typeface="+mn-lt"/>
              <a:cs typeface="+mn-lt"/>
            </a:endParaRPr>
          </a:p>
          <a:p>
            <a:pPr lv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ea typeface="+mn-lt"/>
                <a:cs typeface="+mn-lt"/>
              </a:rPr>
              <a:t>De </a:t>
            </a:r>
            <a:r>
              <a:rPr lang="nl-NL" sz="2400">
                <a:solidFill>
                  <a:schemeClr val="accent1"/>
                </a:solidFill>
                <a:ea typeface="+mn-lt"/>
                <a:cs typeface="+mn-lt"/>
              </a:rPr>
              <a:t>top 5</a:t>
            </a:r>
            <a:r>
              <a:rPr lang="nl-NL" sz="2000">
                <a:ea typeface="+mn-lt"/>
                <a:cs typeface="+mn-lt"/>
              </a:rPr>
              <a:t> van belangrijkste uitgavenposten voor kinderen zijn: </a:t>
            </a:r>
            <a:endParaRPr lang="en-US">
              <a:ea typeface="+mn-lt"/>
              <a:cs typeface="+mn-lt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ea typeface="+mn-lt"/>
                <a:cs typeface="+mn-lt"/>
              </a:rPr>
              <a:t>snoep/snacks, </a:t>
            </a:r>
            <a:endParaRPr lang="en-US">
              <a:ea typeface="+mn-lt"/>
              <a:cs typeface="+mn-lt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ea typeface="+mn-lt"/>
                <a:cs typeface="+mn-lt"/>
              </a:rPr>
              <a:t>kleine accessoires, </a:t>
            </a:r>
            <a:endParaRPr lang="en-US">
              <a:ea typeface="+mn-lt"/>
              <a:cs typeface="+mn-lt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ea typeface="+mn-lt"/>
                <a:cs typeface="+mn-lt"/>
              </a:rPr>
              <a:t>Lego</a:t>
            </a:r>
            <a:endParaRPr lang="en-US">
              <a:ea typeface="+mn-lt"/>
              <a:cs typeface="+mn-lt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ea typeface="+mn-lt"/>
                <a:cs typeface="+mn-lt"/>
              </a:rPr>
              <a:t>teken- en/of knutselspullen</a:t>
            </a:r>
            <a:endParaRPr lang="en-US">
              <a:ea typeface="+mn-lt"/>
              <a:cs typeface="+mn-lt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000">
                <a:ea typeface="+mn-lt"/>
                <a:cs typeface="+mn-lt"/>
              </a:rPr>
              <a:t>cadeautjes voor anderen </a:t>
            </a:r>
            <a:endParaRPr lang="en-US">
              <a:ea typeface="+mn-lt"/>
              <a:cs typeface="+mn-lt"/>
            </a:endParaRPr>
          </a:p>
          <a:p>
            <a:pPr lv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2000">
              <a:ea typeface="+mn-lt"/>
              <a:cs typeface="+mn-lt"/>
            </a:endParaRPr>
          </a:p>
          <a:p>
            <a:pPr lv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500" i="1">
                <a:ea typeface="+mn-lt"/>
                <a:cs typeface="+mn-lt"/>
              </a:rPr>
              <a:t>Er is weinig verschil in de top 5 tussen verschillende leeftijden.</a:t>
            </a:r>
            <a:r>
              <a:rPr lang="nl-NL" sz="1600" i="1">
                <a:ea typeface="+mn-lt"/>
                <a:cs typeface="+mn-lt"/>
              </a:rPr>
              <a:t> </a:t>
            </a:r>
            <a:endParaRPr lang="nl-NL" sz="1600">
              <a:cs typeface="Calibri"/>
            </a:endParaRPr>
          </a:p>
        </p:txBody>
      </p:sp>
      <p:pic>
        <p:nvPicPr>
          <p:cNvPr id="5" name="Graphic 5" descr="Spaarvarken silhouet">
            <a:extLst>
              <a:ext uri="{FF2B5EF4-FFF2-40B4-BE49-F238E27FC236}">
                <a16:creationId xmlns:a16="http://schemas.microsoft.com/office/drawing/2014/main" id="{72CCD443-F052-4599-9BEB-500E44691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9157" y="3425371"/>
            <a:ext cx="1068614" cy="1068614"/>
          </a:xfrm>
          <a:prstGeom prst="rect">
            <a:avLst/>
          </a:prstGeom>
        </p:spPr>
      </p:pic>
      <p:pic>
        <p:nvPicPr>
          <p:cNvPr id="7" name="Graphic 7" descr="Kassa silhouet">
            <a:extLst>
              <a:ext uri="{FF2B5EF4-FFF2-40B4-BE49-F238E27FC236}">
                <a16:creationId xmlns:a16="http://schemas.microsoft.com/office/drawing/2014/main" id="{C8C1BD6F-2BDB-4C83-A5AD-1227374A4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7514" y="3461658"/>
            <a:ext cx="1032328" cy="10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40788207EEC544A2203612FC584260" ma:contentTypeVersion="4" ma:contentTypeDescription="Een nieuw document maken." ma:contentTypeScope="" ma:versionID="5f8f1e746a5918944b1f723ff884a2f6">
  <xsd:schema xmlns:xsd="http://www.w3.org/2001/XMLSchema" xmlns:xs="http://www.w3.org/2001/XMLSchema" xmlns:p="http://schemas.microsoft.com/office/2006/metadata/properties" xmlns:ns2="cc7b309e-99c7-4155-82b3-7352d9a864ea" xmlns:ns3="5763a412-18bb-4777-8f70-6f9c57ce0995" targetNamespace="http://schemas.microsoft.com/office/2006/metadata/properties" ma:root="true" ma:fieldsID="a398538d90f68be8377cbae8dd080d8f" ns2:_="" ns3:_="">
    <xsd:import namespace="cc7b309e-99c7-4155-82b3-7352d9a864ea"/>
    <xsd:import namespace="5763a412-18bb-4777-8f70-6f9c57ce09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b309e-99c7-4155-82b3-7352d9a864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3a412-18bb-4777-8f70-6f9c57ce0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38D97E-8FB5-4587-9687-B3B8006F95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9C5B78-8E4F-4511-AE0C-DD8E76B89068}">
  <ds:schemaRefs>
    <ds:schemaRef ds:uri="d711623d-e087-4485-8509-34fb470be4ec"/>
    <ds:schemaRef ds:uri="fb9dea85-53d2-48e0-ac33-a69ac03fe9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457CBB-1834-46DB-A1EE-105E74DF1519}">
  <ds:schemaRefs>
    <ds:schemaRef ds:uri="5763a412-18bb-4777-8f70-6f9c57ce0995"/>
    <ds:schemaRef ds:uri="cc7b309e-99c7-4155-82b3-7352d9a864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1507</Words>
  <Application>Microsoft Office PowerPoint</Application>
  <PresentationFormat>Widescreen</PresentationFormat>
  <Paragraphs>206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Graphik-Web</vt:lpstr>
      <vt:lpstr>MarkPro</vt:lpstr>
      <vt:lpstr>MarkPro-Bold</vt:lpstr>
      <vt:lpstr>Rather</vt:lpstr>
      <vt:lpstr>Wingdings</vt:lpstr>
      <vt:lpstr>Office Theme</vt:lpstr>
      <vt:lpstr>PowerPoint Presentation</vt:lpstr>
      <vt:lpstr>Programma</vt:lpstr>
      <vt:lpstr>PowerPoint Presentation</vt:lpstr>
      <vt:lpstr>PowerPoint Presentation</vt:lpstr>
      <vt:lpstr>1. De belevingswereld van een kind</vt:lpstr>
      <vt:lpstr>1. De belevingswereld van een kind</vt:lpstr>
      <vt:lpstr>1. De belevingswereld van een kind</vt:lpstr>
      <vt:lpstr>2. Kinderen &amp; geld: wat speelt er?</vt:lpstr>
      <vt:lpstr>2. Kinderen &amp; geld: wat speelt er?</vt:lpstr>
      <vt:lpstr>2. Kinderen &amp; geld: wat speelt er?</vt:lpstr>
      <vt:lpstr>2. Kinderen &amp; geld: wat speelt er?</vt:lpstr>
      <vt:lpstr>2. Kinderen en geld: wat speelt? </vt:lpstr>
      <vt:lpstr>2. Kinderen en financiële educatie: wat speelt? </vt:lpstr>
      <vt:lpstr>3. Kinderen en financiële educatie: in gesprek</vt:lpstr>
      <vt:lpstr>3. Kinderen en financiële educatie: in gesprek</vt:lpstr>
      <vt:lpstr>3. Kinderen en financiële educatie: in gesprek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maaike@vandejong.com</dc:creator>
  <cp:lastModifiedBy>Selim Helmi</cp:lastModifiedBy>
  <cp:revision>9</cp:revision>
  <dcterms:created xsi:type="dcterms:W3CDTF">2017-07-11T07:57:23Z</dcterms:created>
  <dcterms:modified xsi:type="dcterms:W3CDTF">2023-03-17T09:16:01Z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0x0101001540788207EEC544A2203612FC584260</vt:lpwstr>
  </property>
</Properties>
</file>