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60" r:id="rId3"/>
    <p:sldId id="279" r:id="rId4"/>
    <p:sldId id="282" r:id="rId5"/>
    <p:sldId id="273" r:id="rId6"/>
    <p:sldId id="285" r:id="rId7"/>
    <p:sldId id="280" r:id="rId8"/>
    <p:sldId id="265" r:id="rId9"/>
    <p:sldId id="283" r:id="rId10"/>
    <p:sldId id="284" r:id="rId11"/>
    <p:sldId id="278" r:id="rId12"/>
    <p:sldId id="276" r:id="rId13"/>
    <p:sldId id="274" r:id="rId14"/>
    <p:sldId id="270" r:id="rId15"/>
    <p:sldId id="272"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532"/>
    <a:srgbClr val="E41C79"/>
    <a:srgbClr val="560E6D"/>
    <a:srgbClr val="641C76"/>
    <a:srgbClr val="661D77"/>
    <a:srgbClr val="651C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20" autoAdjust="0"/>
    <p:restoredTop sz="91480" autoAdjust="0"/>
  </p:normalViewPr>
  <p:slideViewPr>
    <p:cSldViewPr snapToGrid="0">
      <p:cViewPr varScale="1">
        <p:scale>
          <a:sx n="204" d="100"/>
          <a:sy n="204" d="100"/>
        </p:scale>
        <p:origin x="2016" y="19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6E3A2-4EA6-42E6-97E4-4354737BD48E}" type="datetimeFigureOut">
              <a:rPr lang="nl-NL" smtClean="0"/>
              <a:t>26-02-2024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EE40-7347-476A-A519-7CBC93BC1F67}" type="slidenum">
              <a:rPr lang="nl-NL" smtClean="0"/>
              <a:t>‹nr.›</a:t>
            </a:fld>
            <a:endParaRPr lang="nl-NL"/>
          </a:p>
        </p:txBody>
      </p:sp>
    </p:spTree>
    <p:extLst>
      <p:ext uri="{BB962C8B-B14F-4D97-AF65-F5344CB8AC3E}">
        <p14:creationId xmlns:p14="http://schemas.microsoft.com/office/powerpoint/2010/main" val="145500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jeugdjournaal.nl/artikel/2467242-amerikaans-snoep-steeds-populairder-gezien-bij-justin-bieber.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37582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11</a:t>
            </a:fld>
            <a:endParaRPr lang="nl-NL"/>
          </a:p>
        </p:txBody>
      </p:sp>
    </p:spTree>
    <p:extLst>
      <p:ext uri="{BB962C8B-B14F-4D97-AF65-F5344CB8AC3E}">
        <p14:creationId xmlns:p14="http://schemas.microsoft.com/office/powerpoint/2010/main" val="417337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1" dirty="0"/>
              <a:t>(i) Deze sheet is voor groep 7+8</a:t>
            </a:r>
          </a:p>
          <a:p>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met de klas deze vragen: In de video ging het over verleidingen, zoals reclame. Er zijn veel soorten reclames.</a:t>
            </a:r>
          </a:p>
          <a:p>
            <a:endParaRPr lang="nl-NL" i="1" dirty="0"/>
          </a:p>
          <a:p>
            <a:r>
              <a:rPr lang="nl-NL" dirty="0"/>
              <a:t>Hoe herken je reclame? 					(Daarbij kan je ook vragen: Wat vind je van reclame? Waarom?</a:t>
            </a:r>
          </a:p>
          <a:p>
            <a:r>
              <a:rPr lang="nl-NL" dirty="0"/>
              <a:t>Waarom koop je soms weleens iets dat je eigenlijk niet nodig hebt? 	(Verleiding, aanbiedingen, groepsdruk.)</a:t>
            </a:r>
          </a:p>
          <a:p>
            <a:r>
              <a:rPr lang="nl-NL" dirty="0"/>
              <a:t>Wie kan je helpen om te kiezen als je iets wilt kopen? 		(Ouders, familie, verkoper, reviews op internet, enzovoorts.)</a:t>
            </a:r>
          </a:p>
          <a:p>
            <a:endParaRPr lang="nl-NL" dirty="0"/>
          </a:p>
          <a:p>
            <a:r>
              <a:rPr lang="nl-NL" dirty="0"/>
              <a:t>TIP: Item van het Jeugdjournaal over verleidingen: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u="sng" dirty="0">
                <a:solidFill>
                  <a:srgbClr val="0000FF"/>
                </a:solidFill>
                <a:effectLst/>
                <a:latin typeface="Calibri" panose="020F0502020204030204" pitchFamily="34" charset="0"/>
                <a:ea typeface="Calibri" panose="020F0502020204030204" pitchFamily="34" charset="0"/>
                <a:hlinkClick r:id="rId3"/>
              </a:rPr>
              <a:t>https://jeugdjournaal.nl/artikel/2467242-amerikaans-snoep-steeds-populairder-gezien-bij-justin-bieber.html</a:t>
            </a:r>
            <a:endParaRPr lang="nl-NL" sz="18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12</a:t>
            </a:fld>
            <a:endParaRPr lang="nl-NL"/>
          </a:p>
        </p:txBody>
      </p:sp>
    </p:spTree>
    <p:extLst>
      <p:ext uri="{BB962C8B-B14F-4D97-AF65-F5344CB8AC3E}">
        <p14:creationId xmlns:p14="http://schemas.microsoft.com/office/powerpoint/2010/main" val="76333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13</a:t>
            </a:fld>
            <a:endParaRPr lang="nl-NL"/>
          </a:p>
        </p:txBody>
      </p:sp>
    </p:spTree>
    <p:extLst>
      <p:ext uri="{BB962C8B-B14F-4D97-AF65-F5344CB8AC3E}">
        <p14:creationId xmlns:p14="http://schemas.microsoft.com/office/powerpoint/2010/main" val="1487421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het werkblad uit en laat de leerlingen deze invullen.</a:t>
            </a:r>
          </a:p>
          <a:p>
            <a:r>
              <a:rPr lang="nl-NL" dirty="0"/>
              <a:t>Bespreek na ongeveer 15 tot 20 minuten de vragen met elkaar.</a:t>
            </a:r>
          </a:p>
          <a:p>
            <a:endParaRPr lang="nl-NL" dirty="0"/>
          </a:p>
          <a:p>
            <a:r>
              <a:rPr lang="nl-NL" dirty="0"/>
              <a:t>Je kan er ook voor kiezen klassikaal het werkblad in te vullen, door steeds een leerling een opdracht te laten lezen en te vragen wie er een antwoord op weet.  </a:t>
            </a:r>
          </a:p>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14</a:t>
            </a:fld>
            <a:endParaRPr lang="nl-NL"/>
          </a:p>
        </p:txBody>
      </p:sp>
    </p:spTree>
    <p:extLst>
      <p:ext uri="{BB962C8B-B14F-4D97-AF65-F5344CB8AC3E}">
        <p14:creationId xmlns:p14="http://schemas.microsoft.com/office/powerpoint/2010/main" val="3155080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15</a:t>
            </a:fld>
            <a:endParaRPr lang="nl-NL"/>
          </a:p>
        </p:txBody>
      </p:sp>
    </p:spTree>
    <p:extLst>
      <p:ext uri="{BB962C8B-B14F-4D97-AF65-F5344CB8AC3E}">
        <p14:creationId xmlns:p14="http://schemas.microsoft.com/office/powerpoint/2010/main" val="1570786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Deze sheet vul je aan: Wie ben je, waar werk en wat doe je?</a:t>
            </a:r>
          </a:p>
          <a:p>
            <a:r>
              <a:rPr lang="nl-NL" sz="1200" dirty="0">
                <a:latin typeface="+mn-lt"/>
              </a:rPr>
              <a:t>Let op het gebruiken van moeilijke woorden! </a:t>
            </a:r>
            <a:r>
              <a:rPr lang="nl-NL" sz="1200" b="0" i="0" u="none" strike="noStrike" baseline="0" dirty="0">
                <a:solidFill>
                  <a:srgbClr val="1B1B1A"/>
                </a:solidFill>
                <a:latin typeface="+mn-lt"/>
              </a:rPr>
              <a:t>Pas je taal aan de doelgroep aan en probeer geen vaktaal of moeilijke woorden te gebruiken. </a:t>
            </a:r>
          </a:p>
          <a:p>
            <a:endParaRPr lang="nl-NL" sz="1200" b="0" i="0" u="none" strike="noStrike" baseline="0" dirty="0">
              <a:solidFill>
                <a:srgbClr val="1B1B1A"/>
              </a:solidFill>
              <a:latin typeface="+mn-lt"/>
            </a:endParaRPr>
          </a:p>
          <a:p>
            <a:r>
              <a:rPr lang="nl-NL" sz="1200" b="0" i="0" u="none" strike="noStrike" baseline="0" dirty="0">
                <a:solidFill>
                  <a:srgbClr val="000000"/>
                </a:solidFill>
                <a:latin typeface="+mn-lt"/>
              </a:rPr>
              <a:t>Kinderen vinden het leuk als een gastdocent iets vertelt over eventuele eigen </a:t>
            </a:r>
            <a:r>
              <a:rPr lang="nl-NL" sz="1200" b="0" i="0" u="none" strike="noStrike" baseline="0" dirty="0">
                <a:solidFill>
                  <a:srgbClr val="1B1B1A"/>
                </a:solidFill>
                <a:latin typeface="+mn-lt"/>
              </a:rPr>
              <a:t>kinderen, bijvoorbeeld dat hij/zij de eigen kinderen zakgeld geeft. Dat brengt de gastdocent een stuk dichterbij. </a:t>
            </a:r>
          </a:p>
          <a:p>
            <a:endParaRPr lang="nl-NL" sz="1200" b="0" i="0" u="none" strike="noStrike" baseline="0" dirty="0">
              <a:solidFill>
                <a:srgbClr val="1B1B1A"/>
              </a:solidFill>
              <a:latin typeface="+mn-lt"/>
            </a:endParaRPr>
          </a:p>
          <a:p>
            <a:r>
              <a:rPr lang="nl-NL" sz="1200" b="0" i="0" u="none" strike="noStrike" baseline="0" dirty="0">
                <a:solidFill>
                  <a:srgbClr val="1B1B1A"/>
                </a:solidFill>
                <a:latin typeface="+mn-lt"/>
              </a:rPr>
              <a:t>Kinderen zijn ontzettend nieuwsgierig en stellen mogelijkerwijs (persoonlijke) vragen aan je. Zie hieronder een aantal voorbeeldvragen die kinderen vaak stellen tijdens een gastles. Handig om het antwoord alvast voor te bereiden! </a:t>
            </a:r>
          </a:p>
          <a:p>
            <a:r>
              <a:rPr lang="nl-NL" sz="1200" b="0" i="0" u="none" strike="noStrike" baseline="0" dirty="0">
                <a:solidFill>
                  <a:srgbClr val="1B1B1A"/>
                </a:solidFill>
                <a:latin typeface="+mn-lt"/>
              </a:rPr>
              <a:t>- Hoeveel verdient u? </a:t>
            </a:r>
          </a:p>
          <a:p>
            <a:r>
              <a:rPr lang="nl-NL" sz="1200" b="0" i="0" u="none" strike="noStrike" baseline="0" dirty="0">
                <a:solidFill>
                  <a:srgbClr val="1B1B1A"/>
                </a:solidFill>
                <a:latin typeface="+mn-lt"/>
              </a:rPr>
              <a:t>- Bent u rijk? </a:t>
            </a:r>
          </a:p>
          <a:p>
            <a:r>
              <a:rPr lang="nl-NL" sz="1200" b="0" i="0" u="none" strike="noStrike" baseline="0" dirty="0">
                <a:solidFill>
                  <a:srgbClr val="1B1B1A"/>
                </a:solidFill>
                <a:latin typeface="+mn-lt"/>
              </a:rPr>
              <a:t>- Waar werkt u? </a:t>
            </a:r>
          </a:p>
          <a:p>
            <a:r>
              <a:rPr lang="nl-NL" sz="1200" b="0" i="0" u="none" strike="noStrike" baseline="0" dirty="0">
                <a:solidFill>
                  <a:srgbClr val="1B1B1A"/>
                </a:solidFill>
                <a:latin typeface="+mn-lt"/>
              </a:rPr>
              <a:t>- Wat voor werk doet u? </a:t>
            </a:r>
          </a:p>
          <a:p>
            <a:r>
              <a:rPr lang="nl-NL" sz="1200" b="0" i="0" u="none" strike="noStrike" baseline="0" dirty="0">
                <a:solidFill>
                  <a:srgbClr val="1B1B1A"/>
                </a:solidFill>
                <a:latin typeface="+mn-lt"/>
              </a:rPr>
              <a:t>- Hoe kan ik zelf heel rijk worden? </a:t>
            </a:r>
            <a:endParaRPr lang="nl-NL" sz="1200" dirty="0">
              <a:latin typeface="+mn-lt"/>
            </a:endParaRPr>
          </a:p>
          <a:p>
            <a:endParaRPr lang="nl-NL" sz="1200" dirty="0">
              <a:latin typeface="+mn-lt"/>
            </a:endParaRP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272395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Gebruik deze sheet om kinderen iets meer te vertellen over het Ministerie van Financiën / Belastingdienst / Toeslagen.</a:t>
            </a:r>
          </a:p>
          <a:p>
            <a:endParaRPr lang="nl-NL" sz="1200" dirty="0">
              <a:latin typeface="+mn-lt"/>
            </a:endParaRPr>
          </a:p>
          <a:p>
            <a:r>
              <a:rPr lang="nl-NL" sz="1200" dirty="0" err="1">
                <a:latin typeface="+mn-lt"/>
              </a:rPr>
              <a:t>https</a:t>
            </a:r>
            <a:r>
              <a:rPr lang="nl-NL" sz="1200" dirty="0">
                <a:latin typeface="+mn-lt"/>
              </a:rPr>
              <a:t>://</a:t>
            </a:r>
            <a:r>
              <a:rPr lang="nl-NL" sz="1200" dirty="0" err="1">
                <a:latin typeface="+mn-lt"/>
              </a:rPr>
              <a:t>wikikids.nl</a:t>
            </a:r>
            <a:r>
              <a:rPr lang="nl-NL" sz="1200" dirty="0">
                <a:latin typeface="+mn-lt"/>
              </a:rPr>
              <a:t>/</a:t>
            </a:r>
            <a:r>
              <a:rPr lang="nl-NL" sz="1200" dirty="0" err="1">
                <a:latin typeface="+mn-lt"/>
              </a:rPr>
              <a:t>Ministerie_van_Financiën</a:t>
            </a:r>
            <a:r>
              <a:rPr lang="nl-NL" sz="1200" dirty="0">
                <a:latin typeface="+mn-lt"/>
              </a:rPr>
              <a:t>_(Nederland)</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3</a:t>
            </a:fld>
            <a:endParaRPr lang="nl-NL"/>
          </a:p>
        </p:txBody>
      </p:sp>
    </p:spTree>
    <p:extLst>
      <p:ext uri="{BB962C8B-B14F-4D97-AF65-F5344CB8AC3E}">
        <p14:creationId xmlns:p14="http://schemas.microsoft.com/office/powerpoint/2010/main" val="304912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mn-lt"/>
              </a:rPr>
              <a:t>Gebruik deze sheet om kinderen iets meer te vertellen over het Ministerie van Financiën / Belastingdienst / Toeslagen.</a:t>
            </a:r>
          </a:p>
          <a:p>
            <a:endParaRPr lang="nl-NL" sz="1200" dirty="0">
              <a:latin typeface="+mn-lt"/>
            </a:endParaRPr>
          </a:p>
          <a:p>
            <a:r>
              <a:rPr lang="nl-NL" sz="1200" dirty="0">
                <a:latin typeface="+mn-lt"/>
              </a:rPr>
              <a:t>Bekijk eventueel het filmpje over het betalen van belasting door op de afbeelding te klikken.</a:t>
            </a:r>
          </a:p>
          <a:p>
            <a:endParaRPr lang="nl-NL" sz="1200" dirty="0">
              <a:latin typeface="+mn-lt"/>
            </a:endParaRPr>
          </a:p>
          <a:p>
            <a:r>
              <a:rPr lang="nl-NL" sz="1200" dirty="0">
                <a:latin typeface="+mn-lt"/>
              </a:rPr>
              <a:t>---</a:t>
            </a:r>
          </a:p>
          <a:p>
            <a:endParaRPr lang="nl-NL" sz="1200" dirty="0">
              <a:latin typeface="+mn-lt"/>
            </a:endParaRPr>
          </a:p>
          <a:p>
            <a:r>
              <a:rPr lang="nl-NL" sz="1200" dirty="0">
                <a:latin typeface="+mn-lt"/>
              </a:rPr>
              <a:t>Een uitgebreide aflevering over belastingen is te kijken op:</a:t>
            </a:r>
          </a:p>
          <a:p>
            <a:r>
              <a:rPr lang="nl-NL" sz="1200" dirty="0" err="1">
                <a:latin typeface="+mn-lt"/>
              </a:rPr>
              <a:t>https</a:t>
            </a:r>
            <a:r>
              <a:rPr lang="nl-NL" sz="1200" dirty="0">
                <a:latin typeface="+mn-lt"/>
              </a:rPr>
              <a:t>://</a:t>
            </a:r>
            <a:r>
              <a:rPr lang="nl-NL" sz="1200" dirty="0" err="1">
                <a:latin typeface="+mn-lt"/>
              </a:rPr>
              <a:t>schooltv.nl</a:t>
            </a:r>
            <a:r>
              <a:rPr lang="nl-NL" sz="1200" dirty="0">
                <a:latin typeface="+mn-lt"/>
              </a:rPr>
              <a:t>/item/het-klokhuis-belastingen</a:t>
            </a:r>
          </a:p>
          <a:p>
            <a:endParaRPr lang="nl-NL" sz="1200" dirty="0">
              <a:latin typeface="+mn-lt"/>
            </a:endParaRPr>
          </a:p>
          <a:p>
            <a:r>
              <a:rPr lang="nl-NL" sz="1200" dirty="0">
                <a:latin typeface="+mn-lt"/>
              </a:rPr>
              <a:t>Dat kan helpen in de voorbereiding om uit te leggen in eenvoudige woorden wat belastingen zijn. </a:t>
            </a:r>
          </a:p>
          <a:p>
            <a:endParaRPr lang="nl-NL" sz="1200" dirty="0">
              <a:latin typeface="+mn-lt"/>
            </a:endParaRPr>
          </a:p>
          <a:p>
            <a:r>
              <a:rPr lang="nl-NL" sz="1200" dirty="0">
                <a:latin typeface="+mn-lt"/>
              </a:rPr>
              <a:t>De link kan je ook delen met de school zodat de leerkracht op een later moment nog eens de video kan bekijken met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4</a:t>
            </a:fld>
            <a:endParaRPr lang="nl-NL"/>
          </a:p>
        </p:txBody>
      </p:sp>
    </p:spTree>
    <p:extLst>
      <p:ext uri="{BB962C8B-B14F-4D97-AF65-F5344CB8AC3E}">
        <p14:creationId xmlns:p14="http://schemas.microsoft.com/office/powerpoint/2010/main" val="1356740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de leerlingen dat deze les gaat over geld, en hoe je met geld omgaat. Licht kort de opbouw van de les toe:</a:t>
            </a:r>
          </a:p>
          <a:p>
            <a:endParaRPr lang="nl-NL" dirty="0"/>
          </a:p>
          <a:p>
            <a:r>
              <a:rPr lang="nl-NL" dirty="0"/>
              <a:t>Eerst bespreken we klassikaal een aantal vragen over geld. De laatste vraag is een brug naar het volgende scherm en gaat over het thema van de Week van het geld 2024. </a:t>
            </a:r>
          </a:p>
          <a:p>
            <a:r>
              <a:rPr lang="nl-NL" dirty="0"/>
              <a:t>Vervolgens bespreken we klassikaal een aantal stellingen (wat kies jij?). Daarna vul je het werkblad in dat we aan het einde van de les kort bespreken. </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5</a:t>
            </a:fld>
            <a:endParaRPr lang="nl-NL"/>
          </a:p>
        </p:txBody>
      </p:sp>
    </p:spTree>
    <p:extLst>
      <p:ext uri="{BB962C8B-B14F-4D97-AF65-F5344CB8AC3E}">
        <p14:creationId xmlns:p14="http://schemas.microsoft.com/office/powerpoint/2010/main" val="20284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6</a:t>
            </a:fld>
            <a:endParaRPr lang="nl-NL"/>
          </a:p>
        </p:txBody>
      </p:sp>
    </p:spTree>
    <p:extLst>
      <p:ext uri="{BB962C8B-B14F-4D97-AF65-F5344CB8AC3E}">
        <p14:creationId xmlns:p14="http://schemas.microsoft.com/office/powerpoint/2010/main" val="417337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1B1B1A"/>
                </a:solidFill>
                <a:latin typeface="MXDVL O+ Corpid"/>
              </a:rPr>
              <a:t>Vertel kort dat de Week van het geld ieder jaar wordt georganiseerd door Wijzer in geldzaken omdat we het belangrijk vinden dat kinderen van jongs af aan leren omgaan met geld. Daarom geven medewerkers van het ministerie, banken en verzekeraars gastlessen door heel Nederland. Elk jaar heeft de Week van het geld een ander thema. Dit jaar is dat: Hoe ben jij je GELD de BAAS</a:t>
            </a:r>
          </a:p>
          <a:p>
            <a:endParaRPr lang="nl-NL" sz="1800" b="0" i="0" u="none" strike="noStrike" baseline="0" dirty="0">
              <a:solidFill>
                <a:srgbClr val="1B1B1A"/>
              </a:solidFill>
              <a:latin typeface="MXDVL O+ Corpid"/>
            </a:endParaRPr>
          </a:p>
          <a:p>
            <a:r>
              <a:rPr lang="nl-NL" sz="1800" b="0" i="0" u="none" strike="noStrike" baseline="0" dirty="0">
                <a:solidFill>
                  <a:srgbClr val="1B1B1A"/>
                </a:solidFill>
                <a:latin typeface="MXDVL O+ Corpid"/>
              </a:rPr>
              <a:t>Vraag hierbij aan de klas: Waarom is het belangrijk om elk jaar een Week van het geld te organiseren? </a:t>
            </a:r>
          </a:p>
          <a:p>
            <a:endParaRPr lang="nl-NL" sz="1800" b="0" i="0" u="none" strike="noStrike" baseline="0" dirty="0">
              <a:solidFill>
                <a:srgbClr val="1B1B1A"/>
              </a:solidFill>
              <a:latin typeface="MXDVL O+ Corpid"/>
            </a:endParaRPr>
          </a:p>
          <a:p>
            <a:r>
              <a:rPr lang="nl-NL" sz="1800" b="0" i="0" u="none" strike="noStrike" baseline="0" dirty="0">
                <a:solidFill>
                  <a:srgbClr val="1B1B1A"/>
                </a:solidFill>
                <a:latin typeface="MXDVL O+ Corpid"/>
              </a:rPr>
              <a:t>Vragen aan de klas:</a:t>
            </a:r>
          </a:p>
          <a:p>
            <a:r>
              <a:rPr lang="nl-NL" sz="1800" b="0" i="0" u="none" strike="noStrike" baseline="0" dirty="0">
                <a:solidFill>
                  <a:srgbClr val="1B1B1A"/>
                </a:solidFill>
                <a:latin typeface="MXDVL O+ Corpid"/>
              </a:rPr>
              <a:t>‘Wat is een echte ‘baas’?’ 			</a:t>
            </a:r>
          </a:p>
          <a:p>
            <a:r>
              <a:rPr lang="nl-NL" sz="1800" b="0" i="0" u="none" strike="noStrike" baseline="0" dirty="0">
                <a:solidFill>
                  <a:srgbClr val="1B1B1A"/>
                </a:solidFill>
                <a:latin typeface="MXDVL O+ Corpid"/>
              </a:rPr>
              <a:t>‘Wanneer ben je echt baas over je eigen geld?</a:t>
            </a:r>
          </a:p>
          <a:p>
            <a:r>
              <a:rPr lang="nl-NL" sz="1800" b="0" i="0" u="none" strike="noStrike" baseline="0" dirty="0">
                <a:solidFill>
                  <a:srgbClr val="1B1B1A"/>
                </a:solidFill>
                <a:latin typeface="MXDVL O+ Corpid"/>
              </a:rPr>
              <a:t>Waarom denken jullie dat het thema is? </a:t>
            </a:r>
          </a:p>
          <a:p>
            <a:endParaRPr lang="nl-NL" sz="1800" b="0" i="0" u="none" strike="noStrike" baseline="0" dirty="0">
              <a:solidFill>
                <a:srgbClr val="1B1B1A"/>
              </a:solidFill>
              <a:latin typeface="MXDVL O+ Corpid"/>
            </a:endParaRPr>
          </a:p>
          <a:p>
            <a:r>
              <a:rPr lang="nl-NL" sz="1800" b="0" i="1" u="none" strike="noStrike" baseline="0" dirty="0">
                <a:solidFill>
                  <a:srgbClr val="1B1B1A"/>
                </a:solidFill>
                <a:latin typeface="XCJJJ S+ Corpid"/>
              </a:rPr>
              <a:t>Je GELD de BAAS is grip op je geldzaken houden. Dat doe je door uitgaven de baas te zijn, verschillende verleidingen (zoals reclame en </a:t>
            </a:r>
            <a:r>
              <a:rPr lang="nl-NL" sz="1800" b="0" i="1" u="none" strike="noStrike" baseline="0" dirty="0" err="1">
                <a:solidFill>
                  <a:srgbClr val="1B1B1A"/>
                </a:solidFill>
                <a:latin typeface="XCJJJ S+ Corpid"/>
              </a:rPr>
              <a:t>influencers</a:t>
            </a:r>
            <a:r>
              <a:rPr lang="nl-NL" sz="1800" b="0" i="1" u="none" strike="noStrike" baseline="0" dirty="0">
                <a:solidFill>
                  <a:srgbClr val="1B1B1A"/>
                </a:solidFill>
                <a:latin typeface="XCJJJ S+ Corpid"/>
              </a:rPr>
              <a:t>) te herkennen en voorbereid te zijn op (on)voorziene gebeurtenissen (je toekomst). Daarom hebben we naast het thema ook verschillende ‘haakjes’ die slaan op je uitgaven, in game aankopen, reclame &amp; </a:t>
            </a:r>
            <a:r>
              <a:rPr lang="nl-NL" sz="1800" b="0" i="1" u="none" strike="noStrike" baseline="0" dirty="0" err="1">
                <a:solidFill>
                  <a:srgbClr val="1B1B1A"/>
                </a:solidFill>
                <a:latin typeface="XCJJJ S+ Corpid"/>
              </a:rPr>
              <a:t>influencers</a:t>
            </a:r>
            <a:r>
              <a:rPr lang="nl-NL" sz="1800" b="0" i="1" u="none" strike="noStrike" baseline="0" dirty="0">
                <a:solidFill>
                  <a:srgbClr val="1B1B1A"/>
                </a:solidFill>
                <a:latin typeface="XCJJJ S+ Corpid"/>
              </a:rPr>
              <a:t> en je toekomst. </a:t>
            </a:r>
          </a:p>
          <a:p>
            <a:endParaRPr lang="nl-NL" sz="1800" b="0" i="0" u="none" strike="noStrike" baseline="0" dirty="0">
              <a:solidFill>
                <a:srgbClr val="1B1B1A"/>
              </a:solidFill>
              <a:latin typeface="XCJJJ S+ Corpid"/>
            </a:endParaRPr>
          </a:p>
          <a:p>
            <a:r>
              <a:rPr lang="nl-NL" sz="1800" b="0" i="0" u="none" strike="noStrike" baseline="0" dirty="0">
                <a:solidFill>
                  <a:srgbClr val="1B1B1A"/>
                </a:solidFill>
                <a:latin typeface="XCJJJ S+ Corpid"/>
              </a:rPr>
              <a:t>Bij elk ‘haakje’ volgt in de les een scherm met een aantal vragen of een dilemma om met de klas over door te praten. De haakjes komen ook terug op het werkblad waarmee de kinderen daarna aan de slag gaan.</a:t>
            </a:r>
          </a:p>
          <a:p>
            <a:endParaRPr lang="nl-NL" sz="1800" b="0" i="1" u="none" strike="noStrike" baseline="0" dirty="0">
              <a:solidFill>
                <a:srgbClr val="1B1B1A"/>
              </a:solidFill>
              <a:latin typeface="XCJJJ S+ Corpid"/>
            </a:endParaRPr>
          </a:p>
          <a:p>
            <a:r>
              <a:rPr lang="nl-NL" sz="1800" b="0" i="1" u="none" strike="noStrike" baseline="0" dirty="0">
                <a:solidFill>
                  <a:srgbClr val="1B1B1A"/>
                </a:solidFill>
                <a:latin typeface="XCJJJ S+ Corpid"/>
              </a:rPr>
              <a:t>Licht eventueel toe:</a:t>
            </a:r>
          </a:p>
          <a:p>
            <a:pPr algn="l"/>
            <a:r>
              <a:rPr lang="nl-NL" b="0" i="0" dirty="0">
                <a:solidFill>
                  <a:srgbClr val="333333"/>
                </a:solidFill>
                <a:effectLst/>
                <a:latin typeface="Arial" panose="020B0604020202020204" pitchFamily="34" charset="0"/>
              </a:rPr>
              <a:t>Geld kan soms iets spannends zijn jongeren, maar als je weet hoe je verstandig mee om gaat kan het juist ook een middel zijn om je dromen mee waar te maken. Hoe je dat doet? Voor voldoende inkomsten zorgen, verantwoord besteden, voorbereid zijn op onvoorziene gebeurtenissen en overzicht houden over je geldzaken. Dit lijkt eenvoudig, maar lang niet alle jongeren krijgen deze vaardigheden vanuit huis mee. En als we eerlijk zijn dan vinden we het als volwassenen ook moeilijk genoeg om niet aan alle financiële verleidingen toe te geven, denk maar bijvoorbeeld aan Black Friday. Daarom is het zo belangrijk om het ook in de klas te hebben over geldzaken, het liefst al vanaf de basisschool. Bijvoorbeeld over financiële verleidingen, zoals: de micro-transacties waar games als </a:t>
            </a:r>
            <a:r>
              <a:rPr lang="nl-NL" b="0" i="0" dirty="0" err="1">
                <a:solidFill>
                  <a:srgbClr val="333333"/>
                </a:solidFill>
                <a:effectLst/>
                <a:latin typeface="Arial" panose="020B0604020202020204" pitchFamily="34" charset="0"/>
              </a:rPr>
              <a:t>Minecraft</a:t>
            </a:r>
            <a:r>
              <a:rPr lang="nl-NL" b="0" i="0" dirty="0">
                <a:solidFill>
                  <a:srgbClr val="333333"/>
                </a:solidFill>
                <a:effectLst/>
                <a:latin typeface="Arial" panose="020B0604020202020204" pitchFamily="34" charset="0"/>
              </a:rPr>
              <a:t> en </a:t>
            </a:r>
            <a:r>
              <a:rPr lang="nl-NL" b="0" i="0" dirty="0" err="1">
                <a:solidFill>
                  <a:srgbClr val="333333"/>
                </a:solidFill>
                <a:effectLst/>
                <a:latin typeface="Arial" panose="020B0604020202020204" pitchFamily="34" charset="0"/>
              </a:rPr>
              <a:t>Fortnite</a:t>
            </a:r>
            <a:r>
              <a:rPr lang="nl-NL" b="0" i="0" dirty="0">
                <a:solidFill>
                  <a:srgbClr val="333333"/>
                </a:solidFill>
                <a:effectLst/>
                <a:latin typeface="Arial" panose="020B0604020202020204" pitchFamily="34" charset="0"/>
              </a:rPr>
              <a:t> veel geld mee verdienen, de manier waarop </a:t>
            </a:r>
            <a:r>
              <a:rPr lang="nl-NL" b="0" i="0" dirty="0" err="1">
                <a:solidFill>
                  <a:srgbClr val="333333"/>
                </a:solidFill>
                <a:effectLst/>
                <a:latin typeface="Arial" panose="020B0604020202020204" pitchFamily="34" charset="0"/>
              </a:rPr>
              <a:t>influencers</a:t>
            </a:r>
            <a:r>
              <a:rPr lang="nl-NL" b="0" i="0" dirty="0">
                <a:solidFill>
                  <a:srgbClr val="333333"/>
                </a:solidFill>
                <a:effectLst/>
                <a:latin typeface="Arial" panose="020B0604020202020204" pitchFamily="34" charset="0"/>
              </a:rPr>
              <a:t> hun producten aanprijzen of waar je op moet letten bij je eerste aankoop in een webshop en hoe je kan zien of de webshop betrouwbaar is.</a:t>
            </a:r>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7</a:t>
            </a:fld>
            <a:endParaRPr lang="nl-NL"/>
          </a:p>
        </p:txBody>
      </p:sp>
    </p:spTree>
    <p:extLst>
      <p:ext uri="{BB962C8B-B14F-4D97-AF65-F5344CB8AC3E}">
        <p14:creationId xmlns:p14="http://schemas.microsoft.com/office/powerpoint/2010/main" val="222321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9</a:t>
            </a:fld>
            <a:endParaRPr lang="nl-NL"/>
          </a:p>
        </p:txBody>
      </p:sp>
    </p:spTree>
    <p:extLst>
      <p:ext uri="{BB962C8B-B14F-4D97-AF65-F5344CB8AC3E}">
        <p14:creationId xmlns:p14="http://schemas.microsoft.com/office/powerpoint/2010/main" val="350137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10</a:t>
            </a:fld>
            <a:endParaRPr lang="nl-NL"/>
          </a:p>
        </p:txBody>
      </p:sp>
    </p:spTree>
    <p:extLst>
      <p:ext uri="{BB962C8B-B14F-4D97-AF65-F5344CB8AC3E}">
        <p14:creationId xmlns:p14="http://schemas.microsoft.com/office/powerpoint/2010/main" val="284764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849C7-8F78-72FA-144F-86CD96618C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6BD338D-DEE7-1AE2-379F-E4DD2D1DD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C09E35D-2836-F41D-715B-C16EA4AF857F}"/>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3E5CD199-93FC-E0A8-73CB-1461361A5C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191495-EA18-2003-DC0B-712C20970B35}"/>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189296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8EF6C-FDD1-1138-F7BE-84F2B87A21D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DA98DB0-1931-7600-CAEA-E360542E7C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A938A5-2EA5-2701-D392-25403158FF5A}"/>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E05B378A-8101-848D-BB06-AE8872997F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E61851-81F8-923D-8F81-AAD3DB266D3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419380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1FD66BD-DF4E-35A2-7CB6-00C61F684CA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B9547BD-E12F-EA30-9B80-6496E9A22AB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A9354C-E0BE-56E5-7F90-C11A7F1196FA}"/>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FD0348A5-29FE-6F5A-C044-F9D95C32B2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1CE457-9EE4-2EBD-4910-2D0BD2D2CE4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70232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6A1D-51A0-5A5F-7593-014A116292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EAB70EE-BD65-8C66-6E50-8E5D8970E5D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503F75-AEE0-4555-86E9-F3644CD992C6}"/>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FC8FED57-EA42-DE49-93BE-B7CF0BD6BC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A91F7C-DC74-17AE-8842-35264B645BD6}"/>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43867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5724-539F-6D18-05DA-0AEC2C6920C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E9A3683-54BE-1588-5FAB-9157ED802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4FA7314-BCB1-9935-D1F5-244EECA3228E}"/>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A82AADDF-1B40-EF54-F518-F3AAC25756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3A985F-4AB7-CCDE-AA22-3D07F23ED6C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91194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725BA-D1CD-98D0-F767-F25C1BD7D95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BD38341-2AFA-E6B4-C401-5E3D1728EE8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FDFC298-ACE6-6D19-A17A-4255935CF5C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3443B3C-69A9-621D-DA21-D607356ADC7D}"/>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6" name="Tijdelijke aanduiding voor voettekst 5">
            <a:extLst>
              <a:ext uri="{FF2B5EF4-FFF2-40B4-BE49-F238E27FC236}">
                <a16:creationId xmlns:a16="http://schemas.microsoft.com/office/drawing/2014/main" id="{99DA8565-D673-0873-85DB-64119CC2DF5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1486827-E865-06E3-F859-8BCF3FACAB80}"/>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28869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187FB-44CB-E163-2175-A7E4E048123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149F26F-146A-A2A7-972B-401B803DD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C30F1B7-214C-4106-64F1-042BE2A9552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A751A46-29AC-1AB7-FE15-B5915693D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6512062-0BF9-935D-0CFD-3A3D2F3A24F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3A4CFA7-9A8A-1AC6-968E-A7D46578C6FA}"/>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8" name="Tijdelijke aanduiding voor voettekst 7">
            <a:extLst>
              <a:ext uri="{FF2B5EF4-FFF2-40B4-BE49-F238E27FC236}">
                <a16:creationId xmlns:a16="http://schemas.microsoft.com/office/drawing/2014/main" id="{CC12A62A-2276-C782-DF55-083057AC669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E5B5FD2-6D67-D4FF-5B31-4C938F9F7107}"/>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640246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8186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B535981-3CF8-38B3-2CB1-629A55ADE5C4}"/>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3" name="Tijdelijke aanduiding voor voettekst 2">
            <a:extLst>
              <a:ext uri="{FF2B5EF4-FFF2-40B4-BE49-F238E27FC236}">
                <a16:creationId xmlns:a16="http://schemas.microsoft.com/office/drawing/2014/main" id="{3F8E8DC2-E6DB-9D2F-DE7D-A7C4C24D14D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625BE7F-D4DF-B1BA-C7A1-E7DFB3E2694E}"/>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51641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8E103-3226-7226-D106-5416783357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22B95BF-C206-81A7-8271-5D593A59C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02DBDC5-7A18-AFD4-0721-CB8623F51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4758DF-1546-4CE0-398F-88F65763DF98}"/>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6" name="Tijdelijke aanduiding voor voettekst 5">
            <a:extLst>
              <a:ext uri="{FF2B5EF4-FFF2-40B4-BE49-F238E27FC236}">
                <a16:creationId xmlns:a16="http://schemas.microsoft.com/office/drawing/2014/main" id="{EB96071B-BF72-2670-5B64-4DE9A875F1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AE13BC-75E3-BA18-A197-EF26CBBBD5CF}"/>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2278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C6704-36D5-458C-7483-332724EB3B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71D906F-E14E-285D-13A5-7DF8356E0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88C1B24-E60E-42D5-8D7C-9F91A50D2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B082FD9-F3E9-5653-DAE5-C8A16AB059A2}"/>
              </a:ext>
            </a:extLst>
          </p:cNvPr>
          <p:cNvSpPr>
            <a:spLocks noGrp="1"/>
          </p:cNvSpPr>
          <p:nvPr>
            <p:ph type="dt" sz="half" idx="10"/>
          </p:nvPr>
        </p:nvSpPr>
        <p:spPr/>
        <p:txBody>
          <a:bodyPr/>
          <a:lstStyle/>
          <a:p>
            <a:fld id="{0D6257B2-D069-482C-B9B6-6513C46C83C9}" type="datetimeFigureOut">
              <a:rPr lang="nl-NL" smtClean="0"/>
              <a:t>26-02-2024</a:t>
            </a:fld>
            <a:endParaRPr lang="nl-NL"/>
          </a:p>
        </p:txBody>
      </p:sp>
      <p:sp>
        <p:nvSpPr>
          <p:cNvPr id="6" name="Tijdelijke aanduiding voor voettekst 5">
            <a:extLst>
              <a:ext uri="{FF2B5EF4-FFF2-40B4-BE49-F238E27FC236}">
                <a16:creationId xmlns:a16="http://schemas.microsoft.com/office/drawing/2014/main" id="{6D8255D0-CB8D-32F0-E819-D94487EA3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05139E-38FE-F848-85D6-43189F0ECE9D}"/>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02692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73A7EAE-5C4C-791D-6F77-E26FFF36D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2993EC9-B860-8A43-AC59-FE9DFF20A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ECC476-A2E0-5185-A78E-ED1D5EA76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257B2-D069-482C-B9B6-6513C46C83C9}" type="datetimeFigureOut">
              <a:rPr lang="nl-NL" smtClean="0"/>
              <a:t>26-02-2024</a:t>
            </a:fld>
            <a:endParaRPr lang="nl-NL"/>
          </a:p>
        </p:txBody>
      </p:sp>
      <p:sp>
        <p:nvSpPr>
          <p:cNvPr id="5" name="Tijdelijke aanduiding voor voettekst 4">
            <a:extLst>
              <a:ext uri="{FF2B5EF4-FFF2-40B4-BE49-F238E27FC236}">
                <a16:creationId xmlns:a16="http://schemas.microsoft.com/office/drawing/2014/main" id="{01A63B67-DBE1-2494-C78B-E1E65BBD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7636DCA-69B7-1D1C-7D42-D4E14A6E9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82F7E-5A3D-48F1-935E-B158F59D548C}" type="slidenum">
              <a:rPr lang="nl-NL" smtClean="0"/>
              <a:t>‹nr.›</a:t>
            </a:fld>
            <a:endParaRPr lang="nl-NL"/>
          </a:p>
        </p:txBody>
      </p:sp>
    </p:spTree>
    <p:extLst>
      <p:ext uri="{BB962C8B-B14F-4D97-AF65-F5344CB8AC3E}">
        <p14:creationId xmlns:p14="http://schemas.microsoft.com/office/powerpoint/2010/main" val="59784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8.xml"/><Relationship Id="rId11" Type="http://schemas.openxmlformats.org/officeDocument/2006/relationships/image" Target="../media/image3.png"/><Relationship Id="rId5" Type="http://schemas.openxmlformats.org/officeDocument/2006/relationships/slide" Target="slide11.xml"/><Relationship Id="rId10" Type="http://schemas.openxmlformats.org/officeDocument/2006/relationships/image" Target="../media/image2.png"/><Relationship Id="rId4" Type="http://schemas.openxmlformats.org/officeDocument/2006/relationships/slide" Target="slide2.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KDZeKwWTwXM&amp;ab_channel=Wijzeringeldzaken" TargetMode="External"/><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gi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5.jpeg"/><Relationship Id="rId4" Type="http://schemas.openxmlformats.org/officeDocument/2006/relationships/image" Target="../media/image32.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gif"/><Relationship Id="rId7" Type="http://schemas.openxmlformats.org/officeDocument/2006/relationships/hyperlink" Target="https://schooltv.nl/item/wat-is-belasting-geld-voor-de-staat"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4.gif"/><Relationship Id="rId7" Type="http://schemas.openxmlformats.org/officeDocument/2006/relationships/image" Target="../media/image14.emf"/><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emf"/><Relationship Id="rId11" Type="http://schemas.openxmlformats.org/officeDocument/2006/relationships/image" Target="../media/image5.jpeg"/><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weekvanhetgeld.nl/explainervideos/po-geldwaarde" TargetMode="External"/><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4.gi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6.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1C76"/>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12C81E3-7B63-AAE6-25CA-71AF83C188FA}"/>
              </a:ext>
            </a:extLst>
          </p:cNvPr>
          <p:cNvSpPr txBox="1"/>
          <p:nvPr/>
        </p:nvSpPr>
        <p:spPr>
          <a:xfrm>
            <a:off x="6919433" y="3352289"/>
            <a:ext cx="4422913" cy="1908215"/>
          </a:xfrm>
          <a:prstGeom prst="rect">
            <a:avLst/>
          </a:prstGeom>
          <a:noFill/>
        </p:spPr>
        <p:txBody>
          <a:bodyPr wrap="square" rtlCol="0">
            <a:spAutoFit/>
          </a:bodyPr>
          <a:lstStyle/>
          <a:p>
            <a:r>
              <a:rPr lang="nl-NL" sz="4000" b="1" dirty="0">
                <a:solidFill>
                  <a:schemeClr val="bg1"/>
                </a:solidFill>
              </a:rPr>
              <a:t>Gastles</a:t>
            </a:r>
            <a:endParaRPr lang="nl-NL" b="1" dirty="0">
              <a:solidFill>
                <a:schemeClr val="bg1"/>
              </a:solidFill>
            </a:endParaRPr>
          </a:p>
          <a:p>
            <a:r>
              <a:rPr lang="nl-NL" sz="2400" dirty="0">
                <a:solidFill>
                  <a:schemeClr val="bg1"/>
                </a:solidFill>
              </a:rPr>
              <a:t>Week van het geld 2024</a:t>
            </a:r>
          </a:p>
          <a:p>
            <a:endParaRPr lang="nl-NL" dirty="0">
              <a:solidFill>
                <a:schemeClr val="bg1"/>
              </a:solidFill>
            </a:endParaRPr>
          </a:p>
          <a:p>
            <a:endParaRPr lang="nl-NL" dirty="0">
              <a:solidFill>
                <a:schemeClr val="bg1"/>
              </a:solidFill>
            </a:endParaRPr>
          </a:p>
          <a:p>
            <a:r>
              <a:rPr lang="nl-NL" i="1" dirty="0">
                <a:solidFill>
                  <a:schemeClr val="bg1"/>
                </a:solidFill>
              </a:rPr>
              <a:t>[naam gastdocent]</a:t>
            </a:r>
          </a:p>
        </p:txBody>
      </p:sp>
      <p:sp>
        <p:nvSpPr>
          <p:cNvPr id="19" name="Rechthoek 18">
            <a:hlinkClick r:id="rId3" action="ppaction://hlinksldjump"/>
            <a:extLst>
              <a:ext uri="{FF2B5EF4-FFF2-40B4-BE49-F238E27FC236}">
                <a16:creationId xmlns:a16="http://schemas.microsoft.com/office/drawing/2014/main" id="{983A687B-BA16-1802-6F90-B7913452719A}"/>
              </a:ext>
            </a:extLst>
          </p:cNvPr>
          <p:cNvSpPr/>
          <p:nvPr/>
        </p:nvSpPr>
        <p:spPr>
          <a:xfrm>
            <a:off x="4671503" y="6459439"/>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hlinkClick r:id="rId4" action="ppaction://hlinksldjump"/>
            <a:extLst>
              <a:ext uri="{FF2B5EF4-FFF2-40B4-BE49-F238E27FC236}">
                <a16:creationId xmlns:a16="http://schemas.microsoft.com/office/drawing/2014/main" id="{5C4027CE-E6F5-6E62-A3EE-4956876AB0D1}"/>
              </a:ext>
            </a:extLst>
          </p:cNvPr>
          <p:cNvSpPr/>
          <p:nvPr/>
        </p:nvSpPr>
        <p:spPr>
          <a:xfrm>
            <a:off x="5008461" y="6469226"/>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hlinkClick r:id="rId5" action="ppaction://hlinksldjump"/>
            <a:extLst>
              <a:ext uri="{FF2B5EF4-FFF2-40B4-BE49-F238E27FC236}">
                <a16:creationId xmlns:a16="http://schemas.microsoft.com/office/drawing/2014/main" id="{5003390F-DA91-CA20-D787-6F77B422F274}"/>
              </a:ext>
            </a:extLst>
          </p:cNvPr>
          <p:cNvSpPr/>
          <p:nvPr/>
        </p:nvSpPr>
        <p:spPr>
          <a:xfrm>
            <a:off x="5335632" y="6469226"/>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hlinkClick r:id="rId6" action="ppaction://hlinksldjump"/>
            <a:extLst>
              <a:ext uri="{FF2B5EF4-FFF2-40B4-BE49-F238E27FC236}">
                <a16:creationId xmlns:a16="http://schemas.microsoft.com/office/drawing/2014/main" id="{F2FB66AD-E10A-7808-3EA1-6E87394B9E18}"/>
              </a:ext>
            </a:extLst>
          </p:cNvPr>
          <p:cNvSpPr/>
          <p:nvPr/>
        </p:nvSpPr>
        <p:spPr>
          <a:xfrm>
            <a:off x="5672590" y="6462235"/>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hlinkClick r:id="rId6" action="ppaction://hlinksldjump"/>
            <a:extLst>
              <a:ext uri="{FF2B5EF4-FFF2-40B4-BE49-F238E27FC236}">
                <a16:creationId xmlns:a16="http://schemas.microsoft.com/office/drawing/2014/main" id="{B5DB1A28-E61A-0195-25C9-E3DEFAA85719}"/>
              </a:ext>
            </a:extLst>
          </p:cNvPr>
          <p:cNvSpPr/>
          <p:nvPr/>
        </p:nvSpPr>
        <p:spPr>
          <a:xfrm>
            <a:off x="5999761" y="6462235"/>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hlinkClick r:id="rId7" action="ppaction://hlinksldjump"/>
            <a:extLst>
              <a:ext uri="{FF2B5EF4-FFF2-40B4-BE49-F238E27FC236}">
                <a16:creationId xmlns:a16="http://schemas.microsoft.com/office/drawing/2014/main" id="{C502B558-2B27-A67A-300A-78786DD0C0BC}"/>
              </a:ext>
            </a:extLst>
          </p:cNvPr>
          <p:cNvSpPr/>
          <p:nvPr/>
        </p:nvSpPr>
        <p:spPr>
          <a:xfrm>
            <a:off x="6336719" y="6455244"/>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hlinkClick r:id="rId6" action="ppaction://hlinksldjump"/>
            <a:extLst>
              <a:ext uri="{FF2B5EF4-FFF2-40B4-BE49-F238E27FC236}">
                <a16:creationId xmlns:a16="http://schemas.microsoft.com/office/drawing/2014/main" id="{0B7DCAB3-D7B9-5C7A-24C4-56EF06C064D4}"/>
              </a:ext>
            </a:extLst>
          </p:cNvPr>
          <p:cNvSpPr/>
          <p:nvPr/>
        </p:nvSpPr>
        <p:spPr>
          <a:xfrm>
            <a:off x="6663890" y="6455244"/>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rId8" action="ppaction://hlinksldjump"/>
            <a:extLst>
              <a:ext uri="{FF2B5EF4-FFF2-40B4-BE49-F238E27FC236}">
                <a16:creationId xmlns:a16="http://schemas.microsoft.com/office/drawing/2014/main" id="{89152ADC-7AAF-78D6-ED6C-E41AD45275C5}"/>
              </a:ext>
            </a:extLst>
          </p:cNvPr>
          <p:cNvSpPr/>
          <p:nvPr/>
        </p:nvSpPr>
        <p:spPr>
          <a:xfrm>
            <a:off x="7040638" y="6441263"/>
            <a:ext cx="255543" cy="242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 bril, grafische vormgeving, zonnebril&#10;&#10;Automatisch gegenereerde beschrijving">
            <a:extLst>
              <a:ext uri="{FF2B5EF4-FFF2-40B4-BE49-F238E27FC236}">
                <a16:creationId xmlns:a16="http://schemas.microsoft.com/office/drawing/2014/main" id="{1E50685C-33BF-396D-D6B9-A56DB5D1AB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9652" y="4982466"/>
            <a:ext cx="5409402" cy="1686307"/>
          </a:xfrm>
          <a:prstGeom prst="rect">
            <a:avLst/>
          </a:prstGeom>
        </p:spPr>
      </p:pic>
      <p:pic>
        <p:nvPicPr>
          <p:cNvPr id="14" name="Afbeelding 13" descr="Afbeelding met tekst, bril, grafische vormgeving, zonnebril&#10;&#10;Automatisch gegenereerde beschrijving">
            <a:extLst>
              <a:ext uri="{FF2B5EF4-FFF2-40B4-BE49-F238E27FC236}">
                <a16:creationId xmlns:a16="http://schemas.microsoft.com/office/drawing/2014/main" id="{756D1D8E-2484-9566-C7FD-3E8460B35AC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86447" y="80858"/>
            <a:ext cx="1683371" cy="1065168"/>
          </a:xfrm>
          <a:prstGeom prst="rect">
            <a:avLst/>
          </a:prstGeom>
        </p:spPr>
      </p:pic>
      <p:sp>
        <p:nvSpPr>
          <p:cNvPr id="4" name="Ovaal 3">
            <a:extLst>
              <a:ext uri="{FF2B5EF4-FFF2-40B4-BE49-F238E27FC236}">
                <a16:creationId xmlns:a16="http://schemas.microsoft.com/office/drawing/2014/main" id="{5130197B-1BC7-1308-4EFA-64BDA16CA934}"/>
              </a:ext>
            </a:extLst>
          </p:cNvPr>
          <p:cNvSpPr/>
          <p:nvPr/>
        </p:nvSpPr>
        <p:spPr>
          <a:xfrm rot="415778">
            <a:off x="9690467" y="245159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groep</a:t>
            </a:r>
          </a:p>
          <a:p>
            <a:pPr algn="ctr"/>
            <a:r>
              <a:rPr lang="nl-NL" sz="2800" b="1" dirty="0"/>
              <a:t>7+8</a:t>
            </a:r>
          </a:p>
        </p:txBody>
      </p:sp>
      <p:pic>
        <p:nvPicPr>
          <p:cNvPr id="2" name="Afbeelding 1" descr="Afbeelding met tekenfilm, beeldje, pop, speelfiguur&#10;&#10;Automatisch gegenereerde beschrijving">
            <a:extLst>
              <a:ext uri="{FF2B5EF4-FFF2-40B4-BE49-F238E27FC236}">
                <a16:creationId xmlns:a16="http://schemas.microsoft.com/office/drawing/2014/main" id="{35D861EF-E351-F49C-D46A-D737C57E73C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9835" y="350069"/>
            <a:ext cx="4565434" cy="4565434"/>
          </a:xfrm>
          <a:prstGeom prst="rect">
            <a:avLst/>
          </a:prstGeom>
        </p:spPr>
      </p:pic>
    </p:spTree>
    <p:extLst>
      <p:ext uri="{BB962C8B-B14F-4D97-AF65-F5344CB8AC3E}">
        <p14:creationId xmlns:p14="http://schemas.microsoft.com/office/powerpoint/2010/main" val="2895334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AANKOPEN IN GAMES de BAAS: Wat kies jij?</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10</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600" b="1" dirty="0">
                <a:solidFill>
                  <a:srgbClr val="28A532"/>
                </a:solidFill>
              </a:rPr>
              <a:t>Je bent aan het gamen, wat zou jij doen?</a:t>
            </a:r>
            <a:endParaRPr lang="nl-NL" b="1"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8" name="Afgeronde rechthoek 15">
            <a:extLst>
              <a:ext uri="{FF2B5EF4-FFF2-40B4-BE49-F238E27FC236}">
                <a16:creationId xmlns:a16="http://schemas.microsoft.com/office/drawing/2014/main" id="{A706E7C2-2756-1B7C-0C6F-9873ACB0D978}"/>
              </a:ext>
            </a:extLst>
          </p:cNvPr>
          <p:cNvSpPr/>
          <p:nvPr/>
        </p:nvSpPr>
        <p:spPr>
          <a:xfrm>
            <a:off x="2113999" y="2287376"/>
            <a:ext cx="3832197"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Meteen een nieuwe skin of een upgrade kopen voor €20</a:t>
            </a:r>
            <a:br>
              <a:rPr lang="nl-NL" sz="3200" dirty="0">
                <a:solidFill>
                  <a:srgbClr val="641C76"/>
                </a:solidFill>
              </a:rPr>
            </a:br>
            <a:endParaRPr lang="nl-NL" sz="3200" dirty="0">
              <a:solidFill>
                <a:srgbClr val="641C76"/>
              </a:solidFill>
            </a:endParaRPr>
          </a:p>
        </p:txBody>
      </p:sp>
      <p:sp>
        <p:nvSpPr>
          <p:cNvPr id="9" name="Afgeronde rechthoek 15">
            <a:extLst>
              <a:ext uri="{FF2B5EF4-FFF2-40B4-BE49-F238E27FC236}">
                <a16:creationId xmlns:a16="http://schemas.microsoft.com/office/drawing/2014/main" id="{5AEAB58A-0826-6966-51C4-788BF22300F1}"/>
              </a:ext>
            </a:extLst>
          </p:cNvPr>
          <p:cNvSpPr/>
          <p:nvPr/>
        </p:nvSpPr>
        <p:spPr>
          <a:xfrm>
            <a:off x="6245805" y="2287376"/>
            <a:ext cx="3832196"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Eerst 50 uur spelen waarmee je een </a:t>
            </a:r>
            <a:br>
              <a:rPr lang="nl-NL" sz="3200" dirty="0">
                <a:solidFill>
                  <a:srgbClr val="641C76"/>
                </a:solidFill>
              </a:rPr>
            </a:br>
            <a:r>
              <a:rPr lang="nl-NL" sz="3200" dirty="0">
                <a:solidFill>
                  <a:srgbClr val="641C76"/>
                </a:solidFill>
              </a:rPr>
              <a:t>skin of een upgrade verdient</a:t>
            </a:r>
          </a:p>
        </p:txBody>
      </p:sp>
      <p:pic>
        <p:nvPicPr>
          <p:cNvPr id="15" name="Picture 2" descr="X:\Wijzeringeldzaken\Logo's\Week van het geld\Week v_d Geld\Week_vh_geld.jpg">
            <a:extLst>
              <a:ext uri="{FF2B5EF4-FFF2-40B4-BE49-F238E27FC236}">
                <a16:creationId xmlns:a16="http://schemas.microsoft.com/office/drawing/2014/main" id="{C66F96A9-763F-D4ED-CB90-BAA9A7EF1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a:extLst>
              <a:ext uri="{FF2B5EF4-FFF2-40B4-BE49-F238E27FC236}">
                <a16:creationId xmlns:a16="http://schemas.microsoft.com/office/drawing/2014/main" id="{3700F342-0A9D-BD86-84F6-9BC9686E803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107147" y="4950499"/>
            <a:ext cx="792911" cy="1688135"/>
          </a:xfrm>
          <a:prstGeom prst="rect">
            <a:avLst/>
          </a:prstGeom>
        </p:spPr>
      </p:pic>
      <p:sp>
        <p:nvSpPr>
          <p:cNvPr id="6" name="Rechthoek 5">
            <a:extLst>
              <a:ext uri="{FF2B5EF4-FFF2-40B4-BE49-F238E27FC236}">
                <a16:creationId xmlns:a16="http://schemas.microsoft.com/office/drawing/2014/main" id="{F376D1CE-1D76-BCA1-C84E-29D7634AA80C}"/>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a:extLst>
              <a:ext uri="{FF2B5EF4-FFF2-40B4-BE49-F238E27FC236}">
                <a16:creationId xmlns:a16="http://schemas.microsoft.com/office/drawing/2014/main" id="{71740B59-CA22-3522-322B-A856EB15F030}"/>
              </a:ext>
            </a:extLst>
          </p:cNvPr>
          <p:cNvSpPr/>
          <p:nvPr/>
        </p:nvSpPr>
        <p:spPr>
          <a:xfrm>
            <a:off x="2347662" y="1552812"/>
            <a:ext cx="7197068" cy="3752376"/>
          </a:xfrm>
          <a:prstGeom prst="roundRect">
            <a:avLst>
              <a:gd name="adj" fmla="val 683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560E6D"/>
                </a:solidFill>
              </a:rPr>
              <a:t>Wil je verder met deze les?</a:t>
            </a:r>
          </a:p>
          <a:p>
            <a:pPr algn="ctr"/>
            <a:r>
              <a:rPr lang="nl-NL" sz="2400" dirty="0">
                <a:solidFill>
                  <a:srgbClr val="E41C79"/>
                </a:solidFill>
              </a:rPr>
              <a:t>Wacht 1 minuut, of betaal om meteen verder te gaan</a:t>
            </a: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p:txBody>
      </p:sp>
      <p:sp>
        <p:nvSpPr>
          <p:cNvPr id="10" name="Afgeronde rechthoek 9">
            <a:extLst>
              <a:ext uri="{FF2B5EF4-FFF2-40B4-BE49-F238E27FC236}">
                <a16:creationId xmlns:a16="http://schemas.microsoft.com/office/drawing/2014/main" id="{C57A7ED0-764D-A529-57AA-BF756FF0B3F0}"/>
              </a:ext>
            </a:extLst>
          </p:cNvPr>
          <p:cNvSpPr/>
          <p:nvPr/>
        </p:nvSpPr>
        <p:spPr>
          <a:xfrm>
            <a:off x="2758799" y="3281376"/>
            <a:ext cx="6390272" cy="441471"/>
          </a:xfrm>
          <a:prstGeom prst="roundRect">
            <a:avLst/>
          </a:prstGeom>
          <a:solidFill>
            <a:schemeClr val="bg1"/>
          </a:solidFill>
          <a:ln>
            <a:solidFill>
              <a:srgbClr val="28A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Afgeronde rechthoek 10">
            <a:extLst>
              <a:ext uri="{FF2B5EF4-FFF2-40B4-BE49-F238E27FC236}">
                <a16:creationId xmlns:a16="http://schemas.microsoft.com/office/drawing/2014/main" id="{496AAE98-1D87-3259-270F-50C5E62094EA}"/>
              </a:ext>
            </a:extLst>
          </p:cNvPr>
          <p:cNvSpPr/>
          <p:nvPr/>
        </p:nvSpPr>
        <p:spPr>
          <a:xfrm>
            <a:off x="4736891" y="4421640"/>
            <a:ext cx="2233535" cy="44147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b="1" dirty="0"/>
              <a:t>€ 0,99 Betalen</a:t>
            </a:r>
          </a:p>
        </p:txBody>
      </p:sp>
      <p:sp>
        <p:nvSpPr>
          <p:cNvPr id="16" name="Afgeronde rechthoek 15">
            <a:extLst>
              <a:ext uri="{FF2B5EF4-FFF2-40B4-BE49-F238E27FC236}">
                <a16:creationId xmlns:a16="http://schemas.microsoft.com/office/drawing/2014/main" id="{957CED19-4B66-2268-28C2-0A00911EDA13}"/>
              </a:ext>
            </a:extLst>
          </p:cNvPr>
          <p:cNvSpPr/>
          <p:nvPr/>
        </p:nvSpPr>
        <p:spPr>
          <a:xfrm>
            <a:off x="2753728" y="3281376"/>
            <a:ext cx="6395343" cy="4414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954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22752"/>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Games &amp; verleidingen – door meester Jesper</a:t>
            </a:r>
            <a:endParaRPr lang="nl-NL" b="1" dirty="0">
              <a:solidFill>
                <a:srgbClr val="FF0000"/>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p:txBody>
      </p:sp>
      <p:pic>
        <p:nvPicPr>
          <p:cNvPr id="10" name="Afbeelding 9">
            <a:hlinkClick r:id="rId3"/>
            <a:extLst>
              <a:ext uri="{FF2B5EF4-FFF2-40B4-BE49-F238E27FC236}">
                <a16:creationId xmlns:a16="http://schemas.microsoft.com/office/drawing/2014/main" id="{737BC7D6-8148-9417-3989-D803A4BA1D8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51163" y="2038058"/>
            <a:ext cx="7513525" cy="3879765"/>
          </a:xfrm>
          <a:prstGeom prst="rect">
            <a:avLst/>
          </a:prstGeom>
          <a:solidFill>
            <a:schemeClr val="accent2"/>
          </a:solidFill>
        </p:spPr>
      </p:pic>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AANKOPEN IN GAMES de BAAS: Video</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11</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8" name="Afbeelding 7">
            <a:hlinkClick r:id="rId3"/>
            <a:extLst>
              <a:ext uri="{FF2B5EF4-FFF2-40B4-BE49-F238E27FC236}">
                <a16:creationId xmlns:a16="http://schemas.microsoft.com/office/drawing/2014/main" id="{B934E737-5825-2DAE-7FCD-6843FFE97A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32667" y="3302682"/>
            <a:ext cx="1350516" cy="1350516"/>
          </a:xfrm>
          <a:prstGeom prst="rect">
            <a:avLst/>
          </a:prstGeom>
        </p:spPr>
      </p:pic>
      <p:pic>
        <p:nvPicPr>
          <p:cNvPr id="16" name="Afbeelding 15">
            <a:extLst>
              <a:ext uri="{FF2B5EF4-FFF2-40B4-BE49-F238E27FC236}">
                <a16:creationId xmlns:a16="http://schemas.microsoft.com/office/drawing/2014/main" id="{D67A5F67-D67A-EB2F-09E0-04FA0163FEE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9" name="Picture 2" descr="X:\Wijzeringeldzaken\Logo's\Week van het geld\Week v_d Geld\Week_vh_geld.jpg">
            <a:extLst>
              <a:ext uri="{FF2B5EF4-FFF2-40B4-BE49-F238E27FC236}">
                <a16:creationId xmlns:a16="http://schemas.microsoft.com/office/drawing/2014/main" id="{44794EEA-E103-1E1A-19BB-A6D79C8DE5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0F3BC71B-7BFE-6296-B1EC-F891E4A4B5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1387524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RECLAME en INFLUENCERS de BAAS</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12</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AA81E889-6237-C6FB-BB5C-67823466D2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6" name="Afgeronde rechthoek 15">
            <a:extLst>
              <a:ext uri="{FF2B5EF4-FFF2-40B4-BE49-F238E27FC236}">
                <a16:creationId xmlns:a16="http://schemas.microsoft.com/office/drawing/2014/main" id="{F9919065-6D0B-296B-FA53-BBD228C689CF}"/>
              </a:ext>
            </a:extLst>
          </p:cNvPr>
          <p:cNvSpPr/>
          <p:nvPr/>
        </p:nvSpPr>
        <p:spPr>
          <a:xfrm>
            <a:off x="838198" y="1597238"/>
            <a:ext cx="10515599"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Hoe herken je reclame?</a:t>
            </a:r>
          </a:p>
        </p:txBody>
      </p:sp>
      <p:sp>
        <p:nvSpPr>
          <p:cNvPr id="7" name="Afgeronde rechthoek 18">
            <a:extLst>
              <a:ext uri="{FF2B5EF4-FFF2-40B4-BE49-F238E27FC236}">
                <a16:creationId xmlns:a16="http://schemas.microsoft.com/office/drawing/2014/main" id="{69076DE8-462D-607A-5CB4-A03F0B724457}"/>
              </a:ext>
            </a:extLst>
          </p:cNvPr>
          <p:cNvSpPr/>
          <p:nvPr/>
        </p:nvSpPr>
        <p:spPr>
          <a:xfrm>
            <a:off x="838198" y="274513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Heb jij wel eens iets gekocht wat je eigenlijk niet nodig had?</a:t>
            </a:r>
          </a:p>
        </p:txBody>
      </p:sp>
      <p:sp>
        <p:nvSpPr>
          <p:cNvPr id="9" name="Afgeronde rechthoek 17">
            <a:extLst>
              <a:ext uri="{FF2B5EF4-FFF2-40B4-BE49-F238E27FC236}">
                <a16:creationId xmlns:a16="http://schemas.microsoft.com/office/drawing/2014/main" id="{3FD44425-6283-C4C1-3A8C-AB888D20802C}"/>
              </a:ext>
            </a:extLst>
          </p:cNvPr>
          <p:cNvSpPr/>
          <p:nvPr/>
        </p:nvSpPr>
        <p:spPr>
          <a:xfrm>
            <a:off x="838198" y="3893028"/>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kan je helpen kiezen als je iets wilt kopen?</a:t>
            </a:r>
          </a:p>
        </p:txBody>
      </p:sp>
      <p:pic>
        <p:nvPicPr>
          <p:cNvPr id="12" name="Picture 2" descr="X:\Wijzeringeldzaken\Logo's\Week van het geld\Week v_d Geld\Week_vh_geld.jpg">
            <a:extLst>
              <a:ext uri="{FF2B5EF4-FFF2-40B4-BE49-F238E27FC236}">
                <a16:creationId xmlns:a16="http://schemas.microsoft.com/office/drawing/2014/main" id="{82C92F42-17BE-C841-EC80-5C8847ED274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a:extLst>
              <a:ext uri="{FF2B5EF4-FFF2-40B4-BE49-F238E27FC236}">
                <a16:creationId xmlns:a16="http://schemas.microsoft.com/office/drawing/2014/main" id="{2FD98D42-5625-A827-50E4-7B880D646A2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773346" y="4927013"/>
            <a:ext cx="1160900" cy="1711621"/>
          </a:xfrm>
          <a:prstGeom prst="rect">
            <a:avLst/>
          </a:prstGeom>
        </p:spPr>
      </p:pic>
    </p:spTree>
    <p:extLst>
      <p:ext uri="{BB962C8B-B14F-4D97-AF65-F5344CB8AC3E}">
        <p14:creationId xmlns:p14="http://schemas.microsoft.com/office/powerpoint/2010/main" val="10127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Je TOEKOMST de BAAS: Wat kies jij?</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13</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778238" y="1313108"/>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600" b="1" dirty="0">
                <a:solidFill>
                  <a:srgbClr val="28A532"/>
                </a:solidFill>
              </a:rPr>
              <a:t>Je vrienden willen wat lekkers kopen in de pauze...</a:t>
            </a:r>
            <a:endParaRPr lang="nl-NL" b="1"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8" name="Afgeronde rechthoek 15">
            <a:extLst>
              <a:ext uri="{FF2B5EF4-FFF2-40B4-BE49-F238E27FC236}">
                <a16:creationId xmlns:a16="http://schemas.microsoft.com/office/drawing/2014/main" id="{A706E7C2-2756-1B7C-0C6F-9873ACB0D978}"/>
              </a:ext>
            </a:extLst>
          </p:cNvPr>
          <p:cNvSpPr/>
          <p:nvPr/>
        </p:nvSpPr>
        <p:spPr>
          <a:xfrm>
            <a:off x="2113999" y="2287376"/>
            <a:ext cx="3832197"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Je eet je eigen boterhammen en bespaart zo geld</a:t>
            </a:r>
            <a:br>
              <a:rPr lang="nl-NL" sz="3200" dirty="0">
                <a:solidFill>
                  <a:srgbClr val="641C76"/>
                </a:solidFill>
              </a:rPr>
            </a:br>
            <a:endParaRPr lang="nl-NL" sz="3200" dirty="0">
              <a:solidFill>
                <a:srgbClr val="641C76"/>
              </a:solidFill>
            </a:endParaRPr>
          </a:p>
        </p:txBody>
      </p:sp>
      <p:sp>
        <p:nvSpPr>
          <p:cNvPr id="9" name="Afgeronde rechthoek 15">
            <a:extLst>
              <a:ext uri="{FF2B5EF4-FFF2-40B4-BE49-F238E27FC236}">
                <a16:creationId xmlns:a16="http://schemas.microsoft.com/office/drawing/2014/main" id="{5AEAB58A-0826-6966-51C4-788BF22300F1}"/>
              </a:ext>
            </a:extLst>
          </p:cNvPr>
          <p:cNvSpPr/>
          <p:nvPr/>
        </p:nvSpPr>
        <p:spPr>
          <a:xfrm>
            <a:off x="6245805" y="2287376"/>
            <a:ext cx="3832196"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Je koopt net als </a:t>
            </a:r>
          </a:p>
          <a:p>
            <a:pPr algn="ctr"/>
            <a:r>
              <a:rPr lang="nl-NL" sz="3200" dirty="0">
                <a:solidFill>
                  <a:srgbClr val="641C76"/>
                </a:solidFill>
              </a:rPr>
              <a:t>je vrienden iets</a:t>
            </a:r>
            <a:br>
              <a:rPr lang="nl-NL" sz="3200" dirty="0">
                <a:solidFill>
                  <a:srgbClr val="641C76"/>
                </a:solidFill>
              </a:rPr>
            </a:br>
            <a:r>
              <a:rPr lang="nl-NL" sz="3200" dirty="0">
                <a:solidFill>
                  <a:srgbClr val="641C76"/>
                </a:solidFill>
              </a:rPr>
              <a:t>lekkers om te eten</a:t>
            </a:r>
            <a:br>
              <a:rPr lang="nl-NL" sz="3200" dirty="0">
                <a:solidFill>
                  <a:srgbClr val="641C76"/>
                </a:solidFill>
              </a:rPr>
            </a:br>
            <a:endParaRPr lang="nl-NL" sz="3200" dirty="0">
              <a:solidFill>
                <a:srgbClr val="641C76"/>
              </a:solidFill>
            </a:endParaRPr>
          </a:p>
        </p:txBody>
      </p:sp>
      <p:pic>
        <p:nvPicPr>
          <p:cNvPr id="15" name="Afbeelding 14">
            <a:extLst>
              <a:ext uri="{FF2B5EF4-FFF2-40B4-BE49-F238E27FC236}">
                <a16:creationId xmlns:a16="http://schemas.microsoft.com/office/drawing/2014/main" id="{23E9E451-972E-2E7F-D7ED-5D574ADAF4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6769" y="5052878"/>
            <a:ext cx="1769712" cy="1296144"/>
          </a:xfrm>
          <a:prstGeom prst="rect">
            <a:avLst/>
          </a:prstGeom>
        </p:spPr>
      </p:pic>
      <p:pic>
        <p:nvPicPr>
          <p:cNvPr id="17" name="Picture 2" descr="X:\Wijzeringeldzaken\Logo's\Week van het geld\Week v_d Geld\Week_vh_geld.jpg">
            <a:extLst>
              <a:ext uri="{FF2B5EF4-FFF2-40B4-BE49-F238E27FC236}">
                <a16:creationId xmlns:a16="http://schemas.microsoft.com/office/drawing/2014/main" id="{205639A1-5806-9044-A847-2B5BE07B35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10" name="Afbeelding 9">
            <a:extLst>
              <a:ext uri="{FF2B5EF4-FFF2-40B4-BE49-F238E27FC236}">
                <a16:creationId xmlns:a16="http://schemas.microsoft.com/office/drawing/2014/main" id="{97A1E8B9-FE02-DA77-CEFA-4B9459F7F50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740008" y="4940283"/>
            <a:ext cx="1276990" cy="1800996"/>
          </a:xfrm>
          <a:prstGeom prst="rect">
            <a:avLst/>
          </a:prstGeom>
        </p:spPr>
      </p:pic>
      <p:pic>
        <p:nvPicPr>
          <p:cNvPr id="20" name="Afbeelding 19">
            <a:extLst>
              <a:ext uri="{FF2B5EF4-FFF2-40B4-BE49-F238E27FC236}">
                <a16:creationId xmlns:a16="http://schemas.microsoft.com/office/drawing/2014/main" id="{AD06A5DB-4C31-1840-D1A0-348CE6A30FF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968966" y="4660887"/>
            <a:ext cx="851381" cy="1688135"/>
          </a:xfrm>
          <a:prstGeom prst="rect">
            <a:avLst/>
          </a:prstGeom>
        </p:spPr>
      </p:pic>
      <p:pic>
        <p:nvPicPr>
          <p:cNvPr id="21" name="Afbeelding 20">
            <a:extLst>
              <a:ext uri="{FF2B5EF4-FFF2-40B4-BE49-F238E27FC236}">
                <a16:creationId xmlns:a16="http://schemas.microsoft.com/office/drawing/2014/main" id="{ADD1217E-FF5C-C81D-72C8-C5A89951D59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700963" y="4660885"/>
            <a:ext cx="792911" cy="1688135"/>
          </a:xfrm>
          <a:prstGeom prst="rect">
            <a:avLst/>
          </a:prstGeom>
        </p:spPr>
      </p:pic>
      <p:pic>
        <p:nvPicPr>
          <p:cNvPr id="22" name="Afbeelding 21">
            <a:extLst>
              <a:ext uri="{FF2B5EF4-FFF2-40B4-BE49-F238E27FC236}">
                <a16:creationId xmlns:a16="http://schemas.microsoft.com/office/drawing/2014/main" id="{95B5DC86-5F01-35E6-3761-59EBCBA952B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7679443" y="4669573"/>
            <a:ext cx="1133188" cy="1670760"/>
          </a:xfrm>
          <a:prstGeom prst="rect">
            <a:avLst/>
          </a:prstGeom>
        </p:spPr>
      </p:pic>
    </p:spTree>
    <p:extLst>
      <p:ext uri="{BB962C8B-B14F-4D97-AF65-F5344CB8AC3E}">
        <p14:creationId xmlns:p14="http://schemas.microsoft.com/office/powerpoint/2010/main" val="105534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Werkblad</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14</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6" name="Picture 2" descr="X:\Wijzeringeldzaken\Logo's\Week van het geld\Week v_d Geld\Week_vh_geld.jpg">
            <a:extLst>
              <a:ext uri="{FF2B5EF4-FFF2-40B4-BE49-F238E27FC236}">
                <a16:creationId xmlns:a16="http://schemas.microsoft.com/office/drawing/2014/main" id="{DA940CEF-1260-3FC0-7AD6-A9B21F5298E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5" name="Afbeelding 4" descr="Afbeelding met tekst, schermopname, Website, Webpagina&#10;&#10;Automatisch gegenereerde beschrijving">
            <a:extLst>
              <a:ext uri="{FF2B5EF4-FFF2-40B4-BE49-F238E27FC236}">
                <a16:creationId xmlns:a16="http://schemas.microsoft.com/office/drawing/2014/main" id="{41C6CBDB-B7B7-15F8-89D7-12147A66F3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87986">
            <a:off x="3738153" y="1459450"/>
            <a:ext cx="4252516" cy="5002396"/>
          </a:xfrm>
          <a:prstGeom prst="rect">
            <a:avLst/>
          </a:prstGeom>
        </p:spPr>
      </p:pic>
      <p:pic>
        <p:nvPicPr>
          <p:cNvPr id="7" name="Afbeelding 6" descr="Afbeelding met tekenfilm, beeldje, pop, speelfiguur&#10;&#10;Automatisch gegenereerde beschrijving">
            <a:extLst>
              <a:ext uri="{FF2B5EF4-FFF2-40B4-BE49-F238E27FC236}">
                <a16:creationId xmlns:a16="http://schemas.microsoft.com/office/drawing/2014/main" id="{8D325DBC-79C4-89DD-0921-44C2C61C81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322820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Vragen?</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15</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5" name="Tijdelijke aanduiding voor inhoud 2">
            <a:extLst>
              <a:ext uri="{FF2B5EF4-FFF2-40B4-BE49-F238E27FC236}">
                <a16:creationId xmlns:a16="http://schemas.microsoft.com/office/drawing/2014/main" id="{2C377F1D-6329-2CF5-EB28-39EB32ED3D9B}"/>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3200" dirty="0">
                <a:solidFill>
                  <a:srgbClr val="651C76"/>
                </a:solidFill>
              </a:rPr>
              <a:t> </a:t>
            </a:r>
            <a:r>
              <a:rPr lang="nl-NL" sz="3200" dirty="0">
                <a:solidFill>
                  <a:schemeClr val="accent6"/>
                </a:solidFill>
              </a:rPr>
              <a:t>Hebben jullie nog vragen?</a:t>
            </a:r>
          </a:p>
          <a:p>
            <a:pPr>
              <a:lnSpc>
                <a:spcPct val="150000"/>
              </a:lnSpc>
            </a:pPr>
            <a:r>
              <a:rPr lang="nl-NL" sz="3200" dirty="0">
                <a:solidFill>
                  <a:srgbClr val="651C76"/>
                </a:solidFill>
              </a:rPr>
              <a:t> </a:t>
            </a:r>
            <a:r>
              <a:rPr lang="nl-NL" sz="3200" dirty="0">
                <a:solidFill>
                  <a:schemeClr val="accent6"/>
                </a:solidFill>
              </a:rPr>
              <a:t>Bedankt en tot ziens!</a:t>
            </a:r>
          </a:p>
          <a:p>
            <a:pPr marL="0" indent="0">
              <a:lnSpc>
                <a:spcPct val="150000"/>
              </a:lnSpc>
              <a:buNone/>
            </a:pPr>
            <a:endParaRPr lang="nl-NL" sz="3200" dirty="0">
              <a:solidFill>
                <a:schemeClr val="accent6"/>
              </a:solidFill>
            </a:endParaRPr>
          </a:p>
          <a:p>
            <a:pPr marL="0" indent="0">
              <a:lnSpc>
                <a:spcPct val="150000"/>
              </a:lnSpc>
              <a:buNone/>
            </a:pPr>
            <a:endParaRPr lang="nl-NL" sz="3200" dirty="0">
              <a:solidFill>
                <a:schemeClr val="accent6"/>
              </a:solidFill>
            </a:endParaRPr>
          </a:p>
          <a:p>
            <a:pPr marL="0" indent="0">
              <a:lnSpc>
                <a:spcPct val="150000"/>
              </a:lnSpc>
              <a:buNone/>
            </a:pPr>
            <a:endParaRPr lang="nl-NL" sz="2400" dirty="0">
              <a:solidFill>
                <a:schemeClr val="accent6"/>
              </a:solidFill>
            </a:endParaRPr>
          </a:p>
          <a:p>
            <a:pPr marL="0" indent="0">
              <a:lnSpc>
                <a:spcPct val="150000"/>
              </a:lnSpc>
              <a:buNone/>
            </a:pPr>
            <a:r>
              <a:rPr lang="nl-NL" sz="2400" i="1" dirty="0">
                <a:solidFill>
                  <a:srgbClr val="641C76"/>
                </a:solidFill>
              </a:rPr>
              <a:t>Verder praten over geld in de klas? Gebruik het Kletsdoosje!</a:t>
            </a:r>
          </a:p>
          <a:p>
            <a:endParaRPr lang="nl-NL" sz="2000" dirty="0">
              <a:solidFill>
                <a:srgbClr val="28A532"/>
              </a:solidFill>
            </a:endParaRPr>
          </a:p>
          <a:p>
            <a:endParaRPr lang="nl-NL" sz="2000" dirty="0">
              <a:solidFill>
                <a:srgbClr val="28A532"/>
              </a:solidFill>
            </a:endParaRPr>
          </a:p>
          <a:p>
            <a:endParaRPr lang="nl-NL" sz="2000" dirty="0">
              <a:solidFill>
                <a:srgbClr val="28A532"/>
              </a:solidFill>
            </a:endParaRPr>
          </a:p>
        </p:txBody>
      </p:sp>
      <p:pic>
        <p:nvPicPr>
          <p:cNvPr id="7" name="Picture 2" descr="X:\Wijzeringeldzaken\Logo's\Week van het geld\Week v_d Geld\Week_vh_geld.jpg">
            <a:extLst>
              <a:ext uri="{FF2B5EF4-FFF2-40B4-BE49-F238E27FC236}">
                <a16:creationId xmlns:a16="http://schemas.microsoft.com/office/drawing/2014/main" id="{45D2BBB2-6DD6-B8E5-4287-775AB2ABA16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33D12DE7-0DBA-F3E1-62EA-0A9850D968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1026" name="Picture 2">
            <a:extLst>
              <a:ext uri="{FF2B5EF4-FFF2-40B4-BE49-F238E27FC236}">
                <a16:creationId xmlns:a16="http://schemas.microsoft.com/office/drawing/2014/main" id="{A4589D06-3CE9-4154-E591-DD0D29BBB6B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83448" y="3692401"/>
            <a:ext cx="2468380" cy="194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Even voorstellen...</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2</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Wie ben ik</a:t>
            </a:r>
            <a:endParaRPr lang="nl-NL" b="1" dirty="0">
              <a:solidFill>
                <a:srgbClr val="FF0000"/>
              </a:solidFill>
            </a:endParaRPr>
          </a:p>
          <a:p>
            <a:pPr marL="0" indent="0">
              <a:buNone/>
            </a:pPr>
            <a:r>
              <a:rPr lang="nl-NL" sz="2400" dirty="0">
                <a:solidFill>
                  <a:srgbClr val="28A532"/>
                </a:solidFill>
              </a:rPr>
              <a:t>[Hier invullen]</a:t>
            </a:r>
          </a:p>
          <a:p>
            <a:pPr marL="0" indent="0">
              <a:buNone/>
            </a:pPr>
            <a:endParaRPr lang="nl-NL" sz="2400" dirty="0">
              <a:solidFill>
                <a:srgbClr val="FF0000"/>
              </a:solidFill>
            </a:endParaRPr>
          </a:p>
          <a:p>
            <a:pPr marL="0" indent="0">
              <a:buNone/>
            </a:pPr>
            <a:r>
              <a:rPr lang="nl-NL" b="1" dirty="0">
                <a:solidFill>
                  <a:srgbClr val="641C76"/>
                </a:solidFill>
              </a:rPr>
              <a:t>Waar werk ik</a:t>
            </a:r>
            <a:endParaRPr lang="nl-NL" b="1" dirty="0">
              <a:solidFill>
                <a:srgbClr val="FF0000"/>
              </a:solidFill>
            </a:endParaRPr>
          </a:p>
          <a:p>
            <a:pPr marL="0" indent="0">
              <a:buNone/>
            </a:pPr>
            <a:r>
              <a:rPr lang="nl-NL" sz="2400" dirty="0">
                <a:solidFill>
                  <a:srgbClr val="28A532"/>
                </a:solidFill>
              </a:rPr>
              <a:t>[Hier invullen]</a:t>
            </a:r>
          </a:p>
          <a:p>
            <a:pPr marL="0" indent="0">
              <a:buNone/>
            </a:pPr>
            <a:endParaRPr lang="nl-NL" sz="2400" dirty="0">
              <a:solidFill>
                <a:srgbClr val="FF0000"/>
              </a:solidFill>
            </a:endParaRPr>
          </a:p>
          <a:p>
            <a:pPr marL="0" indent="0">
              <a:buNone/>
            </a:pPr>
            <a:r>
              <a:rPr lang="nl-NL" b="1" dirty="0">
                <a:solidFill>
                  <a:srgbClr val="641C76"/>
                </a:solidFill>
              </a:rPr>
              <a:t>Wat doe ik </a:t>
            </a:r>
            <a:endParaRPr lang="nl-NL" b="1" dirty="0">
              <a:solidFill>
                <a:srgbClr val="FF0000"/>
              </a:solidFill>
            </a:endParaRPr>
          </a:p>
          <a:p>
            <a:pPr marL="0" indent="0">
              <a:buNone/>
            </a:pPr>
            <a:r>
              <a:rPr lang="nl-NL" sz="2000" dirty="0">
                <a:solidFill>
                  <a:srgbClr val="28A532"/>
                </a:solidFill>
              </a:rPr>
              <a:t>[Hier invullen]</a:t>
            </a:r>
          </a:p>
          <a:p>
            <a:pPr marL="0" indent="0">
              <a:buNone/>
            </a:pPr>
            <a:endParaRPr lang="nl-NL" sz="2000" dirty="0"/>
          </a:p>
          <a:p>
            <a:pPr marL="0" indent="0">
              <a:buNone/>
            </a:pPr>
            <a:endParaRPr lang="nl-NL" sz="2400" dirty="0"/>
          </a:p>
        </p:txBody>
      </p:sp>
      <p:sp>
        <p:nvSpPr>
          <p:cNvPr id="6" name="Rechthoek 5">
            <a:extLst>
              <a:ext uri="{FF2B5EF4-FFF2-40B4-BE49-F238E27FC236}">
                <a16:creationId xmlns:a16="http://schemas.microsoft.com/office/drawing/2014/main" id="{ECBBA9C4-018C-F921-0694-7A4C21011FEF}"/>
              </a:ext>
            </a:extLst>
          </p:cNvPr>
          <p:cNvSpPr/>
          <p:nvPr/>
        </p:nvSpPr>
        <p:spPr>
          <a:xfrm>
            <a:off x="8917643" y="1587339"/>
            <a:ext cx="2436155" cy="33275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dirty="0"/>
              <a:t>[Eigen foto invoegen]</a:t>
            </a: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D82F5BB2-7D00-663B-72CC-5C758DDBA6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12140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Ministerie van Financiën</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3</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Rijksbegroting</a:t>
            </a:r>
            <a:endParaRPr lang="nl-NL" b="1" dirty="0">
              <a:solidFill>
                <a:srgbClr val="FF0000"/>
              </a:solidFill>
            </a:endParaRPr>
          </a:p>
          <a:p>
            <a:pPr marL="0" indent="0">
              <a:buNone/>
            </a:pPr>
            <a:r>
              <a:rPr lang="nl-NL" sz="2400" dirty="0">
                <a:solidFill>
                  <a:srgbClr val="28A532"/>
                </a:solidFill>
              </a:rPr>
              <a:t>Alle inkomsten &amp; uitgaven van Nederland</a:t>
            </a:r>
          </a:p>
          <a:p>
            <a:pPr marL="0" indent="0">
              <a:buNone/>
            </a:pPr>
            <a:endParaRPr lang="nl-NL" sz="2400" dirty="0">
              <a:solidFill>
                <a:srgbClr val="FF0000"/>
              </a:solidFill>
            </a:endParaRPr>
          </a:p>
          <a:p>
            <a:pPr marL="0" indent="0">
              <a:buNone/>
            </a:pPr>
            <a:r>
              <a:rPr lang="nl-NL" b="1" dirty="0">
                <a:solidFill>
                  <a:srgbClr val="641C76"/>
                </a:solidFill>
              </a:rPr>
              <a:t>Belastingen</a:t>
            </a:r>
            <a:endParaRPr lang="nl-NL" b="1" dirty="0">
              <a:solidFill>
                <a:srgbClr val="FF0000"/>
              </a:solidFill>
            </a:endParaRPr>
          </a:p>
          <a:p>
            <a:pPr marL="0" indent="0">
              <a:buNone/>
            </a:pPr>
            <a:r>
              <a:rPr lang="nl-NL" sz="2400" dirty="0">
                <a:solidFill>
                  <a:srgbClr val="28A532"/>
                </a:solidFill>
              </a:rPr>
              <a:t>Inkomsten van de overheid, de </a:t>
            </a:r>
            <a:r>
              <a:rPr lang="nl-NL" sz="2400" b="1" dirty="0">
                <a:solidFill>
                  <a:srgbClr val="28A532"/>
                </a:solidFill>
              </a:rPr>
              <a:t>belastingdienst</a:t>
            </a:r>
          </a:p>
          <a:p>
            <a:pPr marL="0" indent="0">
              <a:buNone/>
            </a:pPr>
            <a:r>
              <a:rPr lang="nl-NL" sz="2400" dirty="0">
                <a:solidFill>
                  <a:srgbClr val="28A532"/>
                </a:solidFill>
              </a:rPr>
              <a:t>kijkt of alle bedragen en betalingen kloppen</a:t>
            </a:r>
          </a:p>
          <a:p>
            <a:pPr marL="0" indent="0">
              <a:buNone/>
            </a:pPr>
            <a:endParaRPr lang="nl-NL" sz="2000" dirty="0"/>
          </a:p>
          <a:p>
            <a:pPr marL="0" indent="0">
              <a:buNone/>
            </a:pPr>
            <a:r>
              <a:rPr lang="nl-NL" b="1" dirty="0">
                <a:solidFill>
                  <a:srgbClr val="641C76"/>
                </a:solidFill>
              </a:rPr>
              <a:t>Financiële markten</a:t>
            </a:r>
            <a:endParaRPr lang="nl-NL" b="1" dirty="0">
              <a:solidFill>
                <a:srgbClr val="FF0000"/>
              </a:solidFill>
            </a:endParaRPr>
          </a:p>
          <a:p>
            <a:pPr marL="0" indent="0">
              <a:buNone/>
            </a:pPr>
            <a:r>
              <a:rPr lang="nl-NL" sz="2400" dirty="0">
                <a:solidFill>
                  <a:srgbClr val="28A532"/>
                </a:solidFill>
              </a:rPr>
              <a:t>Wetten en regels voor banken</a:t>
            </a:r>
          </a:p>
          <a:p>
            <a:pPr marL="0" indent="0">
              <a:buNone/>
            </a:pPr>
            <a:endParaRPr lang="nl-NL" sz="2400" dirty="0"/>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2054" name="Picture 6" descr="Miljoenennotaposter met inkomsten en uitgaven van het Rijk 2024.">
            <a:extLst>
              <a:ext uri="{FF2B5EF4-FFF2-40B4-BE49-F238E27FC236}">
                <a16:creationId xmlns:a16="http://schemas.microsoft.com/office/drawing/2014/main" id="{5A1EFA8C-CB59-03CC-8FEF-8EA0027B93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10316" y="1392431"/>
            <a:ext cx="4426687" cy="31145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enfilm, beeldje, pop, speelfiguur&#10;&#10;Automatisch gegenereerde beschrijving">
            <a:extLst>
              <a:ext uri="{FF2B5EF4-FFF2-40B4-BE49-F238E27FC236}">
                <a16:creationId xmlns:a16="http://schemas.microsoft.com/office/drawing/2014/main" id="{2B00BEF8-BED8-1EA7-6EA3-B5F8F637EB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2050" name="Picture 2" descr="Het originele koffertje dat Pieter Lieftinck.">
            <a:extLst>
              <a:ext uri="{FF2B5EF4-FFF2-40B4-BE49-F238E27FC236}">
                <a16:creationId xmlns:a16="http://schemas.microsoft.com/office/drawing/2014/main" id="{159A87BB-793F-D42D-6A13-7EF3B1E5D6A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10316" y="4642528"/>
            <a:ext cx="2981616" cy="198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5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De Belastingdienst</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4</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82617"/>
            <a:ext cx="10515599" cy="4192675"/>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641C76"/>
                </a:solidFill>
              </a:rPr>
              <a:t>Belastingen</a:t>
            </a:r>
            <a:endParaRPr lang="nl-NL" b="1" dirty="0">
              <a:solidFill>
                <a:srgbClr val="FF0000"/>
              </a:solidFill>
            </a:endParaRPr>
          </a:p>
          <a:p>
            <a:pPr marL="0" indent="0">
              <a:buNone/>
            </a:pPr>
            <a:r>
              <a:rPr lang="nl-NL" sz="2800" dirty="0">
                <a:solidFill>
                  <a:srgbClr val="28A532"/>
                </a:solidFill>
              </a:rPr>
              <a:t>Inkomsten van de overheid, de </a:t>
            </a:r>
            <a:r>
              <a:rPr lang="nl-NL" sz="2800" b="1" dirty="0">
                <a:solidFill>
                  <a:srgbClr val="28A532"/>
                </a:solidFill>
              </a:rPr>
              <a:t>belastingdienst</a:t>
            </a:r>
          </a:p>
          <a:p>
            <a:pPr marL="0" indent="0">
              <a:buNone/>
            </a:pPr>
            <a:r>
              <a:rPr lang="nl-NL" sz="2800" dirty="0">
                <a:solidFill>
                  <a:srgbClr val="28A532"/>
                </a:solidFill>
              </a:rPr>
              <a:t>kijkt of alle bedragen en betalingen kloppen</a:t>
            </a:r>
          </a:p>
          <a:p>
            <a:pPr marL="0" indent="0">
              <a:buNone/>
            </a:pPr>
            <a:endParaRPr lang="nl-NL" dirty="0">
              <a:solidFill>
                <a:srgbClr val="28A532"/>
              </a:solidFill>
            </a:endParaRPr>
          </a:p>
          <a:p>
            <a:pPr marL="0" indent="0">
              <a:buNone/>
            </a:pPr>
            <a:endParaRPr lang="nl-NL" sz="2000" dirty="0"/>
          </a:p>
          <a:p>
            <a:pPr marL="0" indent="0">
              <a:buNone/>
            </a:pPr>
            <a:endParaRPr lang="nl-NL" sz="2400" dirty="0"/>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42AC1A09-5127-7025-22AB-5D58F6BB4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7" name="Picture 2" descr="X:\Wijzeringeldzaken\Logo's\Week van het geld\Week v_d Geld\Week_vh_geld.jpg">
            <a:extLst>
              <a:ext uri="{FF2B5EF4-FFF2-40B4-BE49-F238E27FC236}">
                <a16:creationId xmlns:a16="http://schemas.microsoft.com/office/drawing/2014/main" id="{F11031A4-138E-D52A-6F1A-4BA591EF76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D82F5BB2-7D00-663B-72CC-5C758DDBA6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pic>
        <p:nvPicPr>
          <p:cNvPr id="1028" name="Picture 4" descr="Buitenkant Belastingkantoor De Knoop">
            <a:extLst>
              <a:ext uri="{FF2B5EF4-FFF2-40B4-BE49-F238E27FC236}">
                <a16:creationId xmlns:a16="http://schemas.microsoft.com/office/drawing/2014/main" id="{4867C667-AF0C-1F72-8087-89FA028F118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831813" y="1501662"/>
            <a:ext cx="2278311" cy="170873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hlinkClick r:id="rId7"/>
            <a:extLst>
              <a:ext uri="{FF2B5EF4-FFF2-40B4-BE49-F238E27FC236}">
                <a16:creationId xmlns:a16="http://schemas.microsoft.com/office/drawing/2014/main" id="{D5D49FE3-815C-25E4-6B6A-901092F8DF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5810" y="3264111"/>
            <a:ext cx="5308654" cy="2953495"/>
          </a:xfrm>
          <a:prstGeom prst="rect">
            <a:avLst/>
          </a:prstGeom>
          <a:ln>
            <a:solidFill>
              <a:schemeClr val="tx1"/>
            </a:solidFill>
          </a:ln>
        </p:spPr>
      </p:pic>
    </p:spTree>
    <p:extLst>
      <p:ext uri="{BB962C8B-B14F-4D97-AF65-F5344CB8AC3E}">
        <p14:creationId xmlns:p14="http://schemas.microsoft.com/office/powerpoint/2010/main" val="131603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Geldvragen</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5</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AA81E889-6237-C6FB-BB5C-67823466D2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7" name="Afgeronde rechthoek 15">
            <a:extLst>
              <a:ext uri="{FF2B5EF4-FFF2-40B4-BE49-F238E27FC236}">
                <a16:creationId xmlns:a16="http://schemas.microsoft.com/office/drawing/2014/main" id="{4685CE07-A6DC-8F31-495C-2D98A7D807BC}"/>
              </a:ext>
            </a:extLst>
          </p:cNvPr>
          <p:cNvSpPr/>
          <p:nvPr/>
        </p:nvSpPr>
        <p:spPr>
          <a:xfrm>
            <a:off x="838198" y="1597238"/>
            <a:ext cx="10515599"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Hoe kom jij aan je geld? </a:t>
            </a:r>
          </a:p>
        </p:txBody>
      </p:sp>
      <p:sp>
        <p:nvSpPr>
          <p:cNvPr id="11" name="Afgeronde rechthoek 18">
            <a:extLst>
              <a:ext uri="{FF2B5EF4-FFF2-40B4-BE49-F238E27FC236}">
                <a16:creationId xmlns:a16="http://schemas.microsoft.com/office/drawing/2014/main" id="{67C2BB79-68D5-6EA1-41B4-B22B7ADA72A5}"/>
              </a:ext>
            </a:extLst>
          </p:cNvPr>
          <p:cNvSpPr/>
          <p:nvPr/>
        </p:nvSpPr>
        <p:spPr>
          <a:xfrm>
            <a:off x="838198" y="274513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heeft een bankrekening?</a:t>
            </a:r>
          </a:p>
        </p:txBody>
      </p:sp>
      <p:sp>
        <p:nvSpPr>
          <p:cNvPr id="17" name="Afgeronde rechthoek 16">
            <a:extLst>
              <a:ext uri="{FF2B5EF4-FFF2-40B4-BE49-F238E27FC236}">
                <a16:creationId xmlns:a16="http://schemas.microsoft.com/office/drawing/2014/main" id="{E64228BD-047D-F75F-6837-237FE8D949CE}"/>
              </a:ext>
            </a:extLst>
          </p:cNvPr>
          <p:cNvSpPr/>
          <p:nvPr/>
        </p:nvSpPr>
        <p:spPr>
          <a:xfrm>
            <a:off x="838198" y="3893028"/>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spaart er, en waar spaar je voor?</a:t>
            </a:r>
          </a:p>
        </p:txBody>
      </p:sp>
      <p:sp>
        <p:nvSpPr>
          <p:cNvPr id="23" name="Afgeronde rechthoek 17">
            <a:extLst>
              <a:ext uri="{FF2B5EF4-FFF2-40B4-BE49-F238E27FC236}">
                <a16:creationId xmlns:a16="http://schemas.microsoft.com/office/drawing/2014/main" id="{B34E8891-C5A7-50FB-6441-D0412A436757}"/>
              </a:ext>
            </a:extLst>
          </p:cNvPr>
          <p:cNvSpPr/>
          <p:nvPr/>
        </p:nvSpPr>
        <p:spPr>
          <a:xfrm>
            <a:off x="838198" y="5040923"/>
            <a:ext cx="10515598" cy="992436"/>
          </a:xfrm>
          <a:prstGeom prst="roundRect">
            <a:avLst/>
          </a:prstGeom>
          <a:solidFill>
            <a:srgbClr val="651C76">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51C76"/>
                </a:solidFill>
              </a:rPr>
              <a:t>Wie is de BAAS van jouw geld?</a:t>
            </a:r>
          </a:p>
        </p:txBody>
      </p:sp>
      <p:pic>
        <p:nvPicPr>
          <p:cNvPr id="28" name="Afbeelding 38">
            <a:extLst>
              <a:ext uri="{FF2B5EF4-FFF2-40B4-BE49-F238E27FC236}">
                <a16:creationId xmlns:a16="http://schemas.microsoft.com/office/drawing/2014/main" id="{86197636-0146-F243-4FB3-17E291FF7A45}"/>
              </a:ext>
            </a:extLst>
          </p:cNvPr>
          <p:cNvPicPr>
            <a:picLocks noChangeAspect="1"/>
          </p:cNvPicPr>
          <p:nvPr/>
        </p:nvPicPr>
        <p:blipFill>
          <a:blip r:embed="rId4" cstate="print"/>
          <a:srcRect/>
          <a:stretch>
            <a:fillRect/>
          </a:stretch>
        </p:blipFill>
        <p:spPr bwMode="auto">
          <a:xfrm>
            <a:off x="1042988" y="1544822"/>
            <a:ext cx="527496" cy="783139"/>
          </a:xfrm>
          <a:prstGeom prst="rect">
            <a:avLst/>
          </a:prstGeom>
          <a:noFill/>
          <a:ln w="9525">
            <a:noFill/>
            <a:miter lim="800000"/>
            <a:headEnd/>
            <a:tailEnd/>
          </a:ln>
        </p:spPr>
      </p:pic>
      <p:pic>
        <p:nvPicPr>
          <p:cNvPr id="29" name="Afbeelding 13" descr="Briefje roze.ai">
            <a:extLst>
              <a:ext uri="{FF2B5EF4-FFF2-40B4-BE49-F238E27FC236}">
                <a16:creationId xmlns:a16="http://schemas.microsoft.com/office/drawing/2014/main" id="{15E34BA6-B341-8C97-EFD3-D1A2C804FD5A}"/>
              </a:ext>
            </a:extLst>
          </p:cNvPr>
          <p:cNvPicPr>
            <a:picLocks noChangeAspect="1"/>
          </p:cNvPicPr>
          <p:nvPr/>
        </p:nvPicPr>
        <p:blipFill>
          <a:blip r:embed="rId5" cstate="print"/>
          <a:srcRect/>
          <a:stretch>
            <a:fillRect/>
          </a:stretch>
        </p:blipFill>
        <p:spPr bwMode="auto">
          <a:xfrm rot="2730506">
            <a:off x="491400" y="2793446"/>
            <a:ext cx="1260065" cy="1146161"/>
          </a:xfrm>
          <a:prstGeom prst="rect">
            <a:avLst/>
          </a:prstGeom>
          <a:noFill/>
          <a:ln w="9525">
            <a:noFill/>
            <a:miter lim="800000"/>
            <a:headEnd/>
            <a:tailEnd/>
          </a:ln>
        </p:spPr>
      </p:pic>
      <p:grpSp>
        <p:nvGrpSpPr>
          <p:cNvPr id="30" name="Groeperen 25">
            <a:extLst>
              <a:ext uri="{FF2B5EF4-FFF2-40B4-BE49-F238E27FC236}">
                <a16:creationId xmlns:a16="http://schemas.microsoft.com/office/drawing/2014/main" id="{D27BB253-AC3A-4FF3-1C88-76B947BDE5F3}"/>
              </a:ext>
            </a:extLst>
          </p:cNvPr>
          <p:cNvGrpSpPr>
            <a:grpSpLocks/>
          </p:cNvGrpSpPr>
          <p:nvPr/>
        </p:nvGrpSpPr>
        <p:grpSpPr bwMode="auto">
          <a:xfrm>
            <a:off x="751101" y="3999474"/>
            <a:ext cx="985616" cy="1118663"/>
            <a:chOff x="5207992" y="1916832"/>
            <a:chExt cx="1236216" cy="1434932"/>
          </a:xfrm>
        </p:grpSpPr>
        <p:pic>
          <p:nvPicPr>
            <p:cNvPr id="31" name="Afbeelding 26">
              <a:extLst>
                <a:ext uri="{FF2B5EF4-FFF2-40B4-BE49-F238E27FC236}">
                  <a16:creationId xmlns:a16="http://schemas.microsoft.com/office/drawing/2014/main" id="{4DBD81EC-F9C6-7B11-049A-3B302C4E406E}"/>
                </a:ext>
              </a:extLst>
            </p:cNvPr>
            <p:cNvPicPr>
              <a:picLocks noChangeAspect="1"/>
            </p:cNvPicPr>
            <p:nvPr/>
          </p:nvPicPr>
          <p:blipFill>
            <a:blip r:embed="rId6" cstate="print"/>
            <a:srcRect/>
            <a:stretch>
              <a:fillRect/>
            </a:stretch>
          </p:blipFill>
          <p:spPr bwMode="auto">
            <a:xfrm>
              <a:off x="5271368" y="1916832"/>
              <a:ext cx="1172840" cy="1044561"/>
            </a:xfrm>
            <a:prstGeom prst="rect">
              <a:avLst/>
            </a:prstGeom>
            <a:noFill/>
            <a:ln w="9525">
              <a:noFill/>
              <a:miter lim="800000"/>
              <a:headEnd/>
              <a:tailEnd/>
            </a:ln>
          </p:spPr>
        </p:pic>
        <p:pic>
          <p:nvPicPr>
            <p:cNvPr id="32" name="Afbeelding 27" descr="Muntje1.ai">
              <a:extLst>
                <a:ext uri="{FF2B5EF4-FFF2-40B4-BE49-F238E27FC236}">
                  <a16:creationId xmlns:a16="http://schemas.microsoft.com/office/drawing/2014/main" id="{E1EC973E-020A-E416-D425-A08E3AFACD4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31408" y="2996952"/>
              <a:ext cx="372120" cy="354812"/>
            </a:xfrm>
            <a:prstGeom prst="rect">
              <a:avLst/>
            </a:prstGeom>
            <a:noFill/>
            <a:ln w="9525">
              <a:noFill/>
              <a:miter lim="800000"/>
              <a:headEnd/>
              <a:tailEnd/>
            </a:ln>
          </p:spPr>
        </p:pic>
        <p:pic>
          <p:nvPicPr>
            <p:cNvPr id="33" name="Afbeelding 36" descr="Muntje3.ai">
              <a:extLst>
                <a:ext uri="{FF2B5EF4-FFF2-40B4-BE49-F238E27FC236}">
                  <a16:creationId xmlns:a16="http://schemas.microsoft.com/office/drawing/2014/main" id="{E52C697D-293E-3BED-5D79-3D5913BB54BF}"/>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271368" y="2924944"/>
              <a:ext cx="372120" cy="354812"/>
            </a:xfrm>
            <a:prstGeom prst="rect">
              <a:avLst/>
            </a:prstGeom>
            <a:noFill/>
            <a:ln w="9525">
              <a:noFill/>
              <a:miter lim="800000"/>
              <a:headEnd/>
              <a:tailEnd/>
            </a:ln>
          </p:spPr>
        </p:pic>
        <p:pic>
          <p:nvPicPr>
            <p:cNvPr id="34" name="Afbeelding 37" descr="Muntje4.ai">
              <a:extLst>
                <a:ext uri="{FF2B5EF4-FFF2-40B4-BE49-F238E27FC236}">
                  <a16:creationId xmlns:a16="http://schemas.microsoft.com/office/drawing/2014/main" id="{FB3CDD52-B3A5-0137-877E-AEDFB12F1973}"/>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5207992" y="2609097"/>
              <a:ext cx="372120" cy="354812"/>
            </a:xfrm>
            <a:prstGeom prst="rect">
              <a:avLst/>
            </a:prstGeom>
            <a:noFill/>
            <a:ln w="9525">
              <a:noFill/>
              <a:miter lim="800000"/>
              <a:headEnd/>
              <a:tailEnd/>
            </a:ln>
          </p:spPr>
        </p:pic>
      </p:grpSp>
      <p:pic>
        <p:nvPicPr>
          <p:cNvPr id="35" name="Afbeelding 17" descr="Briefje groen 2x.ai">
            <a:extLst>
              <a:ext uri="{FF2B5EF4-FFF2-40B4-BE49-F238E27FC236}">
                <a16:creationId xmlns:a16="http://schemas.microsoft.com/office/drawing/2014/main" id="{113C0A4B-4C4D-DC92-D770-C1F110023555}"/>
              </a:ext>
            </a:extLst>
          </p:cNvPr>
          <p:cNvPicPr>
            <a:picLocks noChangeAspect="1"/>
          </p:cNvPicPr>
          <p:nvPr/>
        </p:nvPicPr>
        <p:blipFill>
          <a:blip r:embed="rId10" cstate="print"/>
          <a:srcRect/>
          <a:stretch>
            <a:fillRect/>
          </a:stretch>
        </p:blipFill>
        <p:spPr bwMode="auto">
          <a:xfrm>
            <a:off x="609493" y="5040923"/>
            <a:ext cx="1394486" cy="1142687"/>
          </a:xfrm>
          <a:prstGeom prst="rect">
            <a:avLst/>
          </a:prstGeom>
          <a:noFill/>
          <a:ln w="9525">
            <a:noFill/>
            <a:miter lim="800000"/>
            <a:headEnd/>
            <a:tailEnd/>
          </a:ln>
        </p:spPr>
      </p:pic>
      <p:pic>
        <p:nvPicPr>
          <p:cNvPr id="37" name="Picture 2" descr="X:\Wijzeringeldzaken\Logo's\Week van het geld\Week v_d Geld\Week_vh_geld.jpg">
            <a:extLst>
              <a:ext uri="{FF2B5EF4-FFF2-40B4-BE49-F238E27FC236}">
                <a16:creationId xmlns:a16="http://schemas.microsoft.com/office/drawing/2014/main" id="{472E5AB4-8D03-DC20-0A90-4F02C310DD0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F3B0E194-9511-C4AF-8502-A341A6F913E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21993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7"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hlinkClick r:id="rId3"/>
            <a:extLst>
              <a:ext uri="{FF2B5EF4-FFF2-40B4-BE49-F238E27FC236}">
                <a16:creationId xmlns:a16="http://schemas.microsoft.com/office/drawing/2014/main" id="{737BC7D6-8148-9417-3989-D803A4BA1D8A}"/>
              </a:ext>
            </a:extLst>
          </p:cNvPr>
          <p:cNvPicPr>
            <a:picLocks noChangeAspect="1"/>
          </p:cNvPicPr>
          <p:nvPr/>
        </p:nvPicPr>
        <p:blipFill rotWithShape="1">
          <a:blip r:embed="rId4">
            <a:extLst>
              <a:ext uri="{28A0092B-C50C-407E-A947-70E740481C1C}">
                <a14:useLocalDpi xmlns:a14="http://schemas.microsoft.com/office/drawing/2010/main" val="0"/>
              </a:ext>
            </a:extLst>
          </a:blip>
          <a:srcRect l="548" t="2149" r="665"/>
          <a:stretch/>
        </p:blipFill>
        <p:spPr>
          <a:xfrm>
            <a:off x="846945" y="1359276"/>
            <a:ext cx="9069049" cy="5052981"/>
          </a:xfrm>
          <a:prstGeom prst="rect">
            <a:avLst/>
          </a:prstGeom>
          <a:solidFill>
            <a:schemeClr val="accent2"/>
          </a:solidFill>
        </p:spPr>
      </p:pic>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Wat is geld eigenlijk?</a:t>
            </a: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6</a:t>
            </a:fld>
            <a:endParaRPr lang="nl-NL" b="1"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8" name="Afbeelding 7">
            <a:hlinkClick r:id="rId3"/>
            <a:extLst>
              <a:ext uri="{FF2B5EF4-FFF2-40B4-BE49-F238E27FC236}">
                <a16:creationId xmlns:a16="http://schemas.microsoft.com/office/drawing/2014/main" id="{B934E737-5825-2DAE-7FCD-6843FFE97A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1123" y="3160061"/>
            <a:ext cx="1350516" cy="1350516"/>
          </a:xfrm>
          <a:prstGeom prst="rect">
            <a:avLst/>
          </a:prstGeom>
        </p:spPr>
      </p:pic>
      <p:pic>
        <p:nvPicPr>
          <p:cNvPr id="16" name="Afbeelding 15">
            <a:extLst>
              <a:ext uri="{FF2B5EF4-FFF2-40B4-BE49-F238E27FC236}">
                <a16:creationId xmlns:a16="http://schemas.microsoft.com/office/drawing/2014/main" id="{D67A5F67-D67A-EB2F-09E0-04FA0163FEE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pic>
        <p:nvPicPr>
          <p:cNvPr id="9" name="Picture 2" descr="X:\Wijzeringeldzaken\Logo's\Week van het geld\Week v_d Geld\Week_vh_geld.jpg">
            <a:extLst>
              <a:ext uri="{FF2B5EF4-FFF2-40B4-BE49-F238E27FC236}">
                <a16:creationId xmlns:a16="http://schemas.microsoft.com/office/drawing/2014/main" id="{44794EEA-E103-1E1A-19BB-A6D79C8DE5B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descr="Afbeelding met tekenfilm, beeldje, pop, speelfiguur&#10;&#10;Automatisch gegenereerde beschrijving">
            <a:extLst>
              <a:ext uri="{FF2B5EF4-FFF2-40B4-BE49-F238E27FC236}">
                <a16:creationId xmlns:a16="http://schemas.microsoft.com/office/drawing/2014/main" id="{0F3BC71B-7BFE-6296-B1EC-F891E4A4B5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67190" y="5391599"/>
            <a:ext cx="1268321" cy="1268321"/>
          </a:xfrm>
          <a:prstGeom prst="rect">
            <a:avLst/>
          </a:prstGeom>
        </p:spPr>
      </p:pic>
    </p:spTree>
    <p:extLst>
      <p:ext uri="{BB962C8B-B14F-4D97-AF65-F5344CB8AC3E}">
        <p14:creationId xmlns:p14="http://schemas.microsoft.com/office/powerpoint/2010/main" val="313958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Thema ‘Hoe ben jij je GELD de BAAS’</a:t>
            </a: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2" descr="X:\Wijzeringeldzaken\Logo's\Week van het geld\Week v_d Geld\Week_vh_geld.jpg">
            <a:extLst>
              <a:ext uri="{FF2B5EF4-FFF2-40B4-BE49-F238E27FC236}">
                <a16:creationId xmlns:a16="http://schemas.microsoft.com/office/drawing/2014/main" id="{CB7D3629-67DE-89F3-BE48-B4523627FDC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11" name="Afbeelding 10" descr="Afbeelding met tekst, poster, Menselijk gezicht, tekenfilm&#10;&#10;Automatisch gegenereerde beschrijving">
            <a:extLst>
              <a:ext uri="{FF2B5EF4-FFF2-40B4-BE49-F238E27FC236}">
                <a16:creationId xmlns:a16="http://schemas.microsoft.com/office/drawing/2014/main" id="{10A45CE7-54EA-3D06-AA28-F62FC196CB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98831">
            <a:off x="815686" y="1102538"/>
            <a:ext cx="3956559" cy="5592952"/>
          </a:xfrm>
          <a:prstGeom prst="rect">
            <a:avLst/>
          </a:prstGeom>
        </p:spPr>
      </p:pic>
      <p:pic>
        <p:nvPicPr>
          <p:cNvPr id="23" name="Afbeelding 22" descr="Afbeelding met tekst, Menselijk gezicht, speelgoed, schermopname&#10;&#10;Automatisch gegenereerde beschrijving">
            <a:extLst>
              <a:ext uri="{FF2B5EF4-FFF2-40B4-BE49-F238E27FC236}">
                <a16:creationId xmlns:a16="http://schemas.microsoft.com/office/drawing/2014/main" id="{40925B7D-636B-19C2-A56E-0095282D7B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6983" y="4164568"/>
            <a:ext cx="2403686" cy="2403686"/>
          </a:xfrm>
          <a:prstGeom prst="rect">
            <a:avLst/>
          </a:prstGeom>
        </p:spPr>
      </p:pic>
      <p:pic>
        <p:nvPicPr>
          <p:cNvPr id="25" name="Afbeelding 24" descr="Afbeelding met tekst, Tekenfilm, schermopname, grafische vormgeving&#10;&#10;Automatisch gegenereerde beschrijving">
            <a:extLst>
              <a:ext uri="{FF2B5EF4-FFF2-40B4-BE49-F238E27FC236}">
                <a16:creationId xmlns:a16="http://schemas.microsoft.com/office/drawing/2014/main" id="{BEA5F6EE-FC1E-971E-584F-13260610A0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24159" y="1417499"/>
            <a:ext cx="2403686" cy="2403686"/>
          </a:xfrm>
          <a:prstGeom prst="rect">
            <a:avLst/>
          </a:prstGeom>
        </p:spPr>
      </p:pic>
      <p:pic>
        <p:nvPicPr>
          <p:cNvPr id="27" name="Afbeelding 26" descr="Afbeelding met tekst, Menselijk gezicht, poster, speelgoed&#10;&#10;Automatisch gegenereerde beschrijving">
            <a:extLst>
              <a:ext uri="{FF2B5EF4-FFF2-40B4-BE49-F238E27FC236}">
                <a16:creationId xmlns:a16="http://schemas.microsoft.com/office/drawing/2014/main" id="{155FF7F6-B1E4-A839-DB6E-CA48644DDD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06983" y="1417498"/>
            <a:ext cx="2403686" cy="2403686"/>
          </a:xfrm>
          <a:prstGeom prst="rect">
            <a:avLst/>
          </a:prstGeom>
        </p:spPr>
      </p:pic>
      <p:pic>
        <p:nvPicPr>
          <p:cNvPr id="29" name="Afbeelding 28" descr="Afbeelding met tekst, pop, tekenfilm, speelgoed&#10;&#10;Automatisch gegenereerde beschrijving">
            <a:extLst>
              <a:ext uri="{FF2B5EF4-FFF2-40B4-BE49-F238E27FC236}">
                <a16:creationId xmlns:a16="http://schemas.microsoft.com/office/drawing/2014/main" id="{48D58D42-7B40-2A91-9CDF-D42FDF2CA8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24158" y="4164568"/>
            <a:ext cx="2403686" cy="2403686"/>
          </a:xfrm>
          <a:prstGeom prst="rect">
            <a:avLst/>
          </a:prstGeom>
        </p:spPr>
      </p:pic>
    </p:spTree>
    <p:extLst>
      <p:ext uri="{BB962C8B-B14F-4D97-AF65-F5344CB8AC3E}">
        <p14:creationId xmlns:p14="http://schemas.microsoft.com/office/powerpoint/2010/main" val="85245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UITGAVEN de BAAS: Wat kies jij?</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8</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solidFill>
                <a:srgbClr val="28A532"/>
              </a:solidFill>
            </a:endParaRPr>
          </a:p>
          <a:p>
            <a:pPr marL="0" indent="0">
              <a:buNone/>
            </a:pPr>
            <a:endParaRPr lang="nl-NL" sz="2000"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15" name="Afgeronde rechthoek 15">
            <a:extLst>
              <a:ext uri="{FF2B5EF4-FFF2-40B4-BE49-F238E27FC236}">
                <a16:creationId xmlns:a16="http://schemas.microsoft.com/office/drawing/2014/main" id="{C9C8CEBF-B73E-8A3A-CD50-14EA8BE4AD36}"/>
              </a:ext>
            </a:extLst>
          </p:cNvPr>
          <p:cNvSpPr/>
          <p:nvPr/>
        </p:nvSpPr>
        <p:spPr>
          <a:xfrm>
            <a:off x="2113999" y="1786632"/>
            <a:ext cx="3832197"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Elke week van je zakgeld iets kopen</a:t>
            </a:r>
            <a:br>
              <a:rPr lang="nl-NL" sz="3200" dirty="0">
                <a:solidFill>
                  <a:srgbClr val="641C76"/>
                </a:solidFill>
              </a:rPr>
            </a:br>
            <a:endParaRPr lang="nl-NL" sz="3200" dirty="0">
              <a:solidFill>
                <a:srgbClr val="641C76"/>
              </a:solidFill>
            </a:endParaRPr>
          </a:p>
        </p:txBody>
      </p:sp>
      <p:sp>
        <p:nvSpPr>
          <p:cNvPr id="17" name="Afgeronde rechthoek 15">
            <a:extLst>
              <a:ext uri="{FF2B5EF4-FFF2-40B4-BE49-F238E27FC236}">
                <a16:creationId xmlns:a16="http://schemas.microsoft.com/office/drawing/2014/main" id="{F677ED8B-95BA-4C92-4B7B-A46435EA2B50}"/>
              </a:ext>
            </a:extLst>
          </p:cNvPr>
          <p:cNvSpPr/>
          <p:nvPr/>
        </p:nvSpPr>
        <p:spPr>
          <a:xfrm>
            <a:off x="6245805" y="1786632"/>
            <a:ext cx="3832196"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Een tijdje geen geld uitgeven (sparen) en dan wat duurs kopen</a:t>
            </a:r>
          </a:p>
        </p:txBody>
      </p:sp>
      <p:pic>
        <p:nvPicPr>
          <p:cNvPr id="18" name="Afbeelding 17">
            <a:extLst>
              <a:ext uri="{FF2B5EF4-FFF2-40B4-BE49-F238E27FC236}">
                <a16:creationId xmlns:a16="http://schemas.microsoft.com/office/drawing/2014/main" id="{88A11118-5FA4-9EE1-818F-D76EDE9920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327" b="93480" l="7224" r="92367">
                        <a14:foregroundMark x1="37801" y1="16979" x2="37801" y2="16979"/>
                        <a14:foregroundMark x1="34530" y1="14848" x2="34530" y2="14848"/>
                        <a14:foregroundMark x1="23262" y1="32666" x2="23262" y2="32666"/>
                        <a14:foregroundMark x1="83099" y1="59006" x2="83099" y2="59006"/>
                      </a14:backgroundRemoval>
                    </a14:imgEffect>
                  </a14:imgLayer>
                </a14:imgProps>
              </a:ext>
              <a:ext uri="{28A0092B-C50C-407E-A947-70E740481C1C}">
                <a14:useLocalDpi xmlns:a14="http://schemas.microsoft.com/office/drawing/2010/main"/>
              </a:ext>
            </a:extLst>
          </a:blip>
          <a:stretch>
            <a:fillRect/>
          </a:stretch>
        </p:blipFill>
        <p:spPr>
          <a:xfrm>
            <a:off x="6911189" y="4290595"/>
            <a:ext cx="2501428" cy="1760825"/>
          </a:xfrm>
          <a:prstGeom prst="rect">
            <a:avLst/>
          </a:prstGeom>
        </p:spPr>
      </p:pic>
      <p:pic>
        <p:nvPicPr>
          <p:cNvPr id="19" name="Afbeelding 18">
            <a:extLst>
              <a:ext uri="{FF2B5EF4-FFF2-40B4-BE49-F238E27FC236}">
                <a16:creationId xmlns:a16="http://schemas.microsoft.com/office/drawing/2014/main" id="{2CA79052-BA0B-E6D1-F2DB-58CDED22AA3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758" b="96000" l="9991" r="89918">
                        <a14:foregroundMark x1="49679" y1="47515" x2="49679" y2="47515"/>
                        <a14:foregroundMark x1="50046" y1="94061" x2="50046" y2="94061"/>
                        <a14:foregroundMark x1="49863" y1="90545" x2="49863" y2="90545"/>
                        <a14:foregroundMark x1="50046" y1="85636" x2="50046" y2="85636"/>
                        <a14:foregroundMark x1="49863" y1="80606" x2="49863" y2="80606"/>
                        <a14:foregroundMark x1="50046" y1="73636" x2="50046" y2="73636"/>
                        <a14:foregroundMark x1="49679" y1="68606" x2="49679" y2="68606"/>
                        <a14:foregroundMark x1="49679" y1="63152" x2="49679" y2="63152"/>
                        <a14:foregroundMark x1="50046" y1="57333" x2="50046" y2="57333"/>
                        <a14:foregroundMark x1="49863" y1="51273" x2="49863" y2="51273"/>
                      </a14:backgroundRemoval>
                    </a14:imgEffect>
                  </a14:imgLayer>
                </a14:imgProps>
              </a:ext>
              <a:ext uri="{28A0092B-C50C-407E-A947-70E740481C1C}">
                <a14:useLocalDpi xmlns:a14="http://schemas.microsoft.com/office/drawing/2010/main"/>
              </a:ext>
            </a:extLst>
          </a:blip>
          <a:stretch>
            <a:fillRect/>
          </a:stretch>
        </p:blipFill>
        <p:spPr>
          <a:xfrm rot="2118743">
            <a:off x="3934253" y="4422043"/>
            <a:ext cx="958010" cy="1448524"/>
          </a:xfrm>
          <a:prstGeom prst="rect">
            <a:avLst/>
          </a:prstGeom>
        </p:spPr>
      </p:pic>
      <p:pic>
        <p:nvPicPr>
          <p:cNvPr id="20" name="Afbeelding 19">
            <a:extLst>
              <a:ext uri="{FF2B5EF4-FFF2-40B4-BE49-F238E27FC236}">
                <a16:creationId xmlns:a16="http://schemas.microsoft.com/office/drawing/2014/main" id="{DFAF6C20-9045-5739-1C7A-4E61C3BAB1F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848946" y="4570241"/>
            <a:ext cx="1708341" cy="1152128"/>
          </a:xfrm>
          <a:prstGeom prst="rect">
            <a:avLst/>
          </a:prstGeom>
        </p:spPr>
      </p:pic>
      <p:pic>
        <p:nvPicPr>
          <p:cNvPr id="22" name="Picture 2" descr="X:\Wijzeringeldzaken\Logo's\Week van het geld\Week v_d Geld\Week_vh_geld.jpg">
            <a:extLst>
              <a:ext uri="{FF2B5EF4-FFF2-40B4-BE49-F238E27FC236}">
                <a16:creationId xmlns:a16="http://schemas.microsoft.com/office/drawing/2014/main" id="{4ED8E771-CD09-FDB8-E192-B2946FE013D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a:extLst>
              <a:ext uri="{FF2B5EF4-FFF2-40B4-BE49-F238E27FC236}">
                <a16:creationId xmlns:a16="http://schemas.microsoft.com/office/drawing/2014/main" id="{F90521FE-A2B0-0BC0-45E6-958F915EDDA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1013928" y="4950499"/>
            <a:ext cx="851381" cy="1688135"/>
          </a:xfrm>
          <a:prstGeom prst="rect">
            <a:avLst/>
          </a:prstGeom>
        </p:spPr>
      </p:pic>
    </p:spTree>
    <p:extLst>
      <p:ext uri="{BB962C8B-B14F-4D97-AF65-F5344CB8AC3E}">
        <p14:creationId xmlns:p14="http://schemas.microsoft.com/office/powerpoint/2010/main" val="40518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E3969-F332-296F-724E-5077A806B3DE}"/>
              </a:ext>
            </a:extLst>
          </p:cNvPr>
          <p:cNvSpPr>
            <a:spLocks noGrp="1"/>
          </p:cNvSpPr>
          <p:nvPr>
            <p:ph type="title"/>
          </p:nvPr>
        </p:nvSpPr>
        <p:spPr>
          <a:xfrm>
            <a:off x="838200" y="365125"/>
            <a:ext cx="10515600" cy="781987"/>
          </a:xfrm>
        </p:spPr>
        <p:txBody>
          <a:bodyPr>
            <a:normAutofit/>
          </a:bodyPr>
          <a:lstStyle/>
          <a:p>
            <a:r>
              <a:rPr lang="nl-NL" sz="3600" b="1" dirty="0">
                <a:solidFill>
                  <a:srgbClr val="560E6D"/>
                </a:solidFill>
                <a:latin typeface="+mn-lt"/>
              </a:rPr>
              <a:t>AANKOPEN IN GAMES de BAAS: Wat kies jij?</a:t>
            </a:r>
            <a:endParaRPr lang="nl-NL" sz="3600" dirty="0">
              <a:solidFill>
                <a:srgbClr val="560E6D"/>
              </a:solidFill>
              <a:latin typeface="+mn-lt"/>
            </a:endParaRPr>
          </a:p>
        </p:txBody>
      </p:sp>
      <p:sp>
        <p:nvSpPr>
          <p:cNvPr id="4" name="Tijdelijke aanduiding voor dianummer 4">
            <a:extLst>
              <a:ext uri="{FF2B5EF4-FFF2-40B4-BE49-F238E27FC236}">
                <a16:creationId xmlns:a16="http://schemas.microsoft.com/office/drawing/2014/main" id="{9F24B7A7-201E-77D9-DBC4-3EE14417B31C}"/>
              </a:ext>
            </a:extLst>
          </p:cNvPr>
          <p:cNvSpPr txBox="1">
            <a:spLocks/>
          </p:cNvSpPr>
          <p:nvPr/>
        </p:nvSpPr>
        <p:spPr bwMode="auto">
          <a:xfrm>
            <a:off x="468313" y="6448425"/>
            <a:ext cx="574675" cy="365125"/>
          </a:xfrm>
          <a:prstGeom prst="rect">
            <a:avLst/>
          </a:prstGeom>
          <a:noFill/>
          <a:ln>
            <a:miter lim="800000"/>
            <a:headEnd/>
            <a:tailEnd/>
          </a:ln>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E74873-0518-4431-AEF3-2B3C35C9B918}" type="slidenum">
              <a:rPr lang="nl-NL" b="1" smtClean="0">
                <a:solidFill>
                  <a:srgbClr val="28A532"/>
                </a:solidFill>
              </a:rPr>
              <a:pPr/>
              <a:t>9</a:t>
            </a:fld>
            <a:endParaRPr lang="nl-NL" b="1" dirty="0">
              <a:solidFill>
                <a:srgbClr val="28A532"/>
              </a:solidFill>
            </a:endParaRPr>
          </a:p>
        </p:txBody>
      </p:sp>
      <p:sp>
        <p:nvSpPr>
          <p:cNvPr id="5" name="Tijdelijke aanduiding voor inhoud 2">
            <a:extLst>
              <a:ext uri="{FF2B5EF4-FFF2-40B4-BE49-F238E27FC236}">
                <a16:creationId xmlns:a16="http://schemas.microsoft.com/office/drawing/2014/main" id="{9BBC2C8F-7BA1-D5CF-B88D-FEC182232004}"/>
              </a:ext>
            </a:extLst>
          </p:cNvPr>
          <p:cNvSpPr txBox="1">
            <a:spLocks/>
          </p:cNvSpPr>
          <p:nvPr/>
        </p:nvSpPr>
        <p:spPr bwMode="auto">
          <a:xfrm>
            <a:off x="838199" y="1507980"/>
            <a:ext cx="10515599" cy="4652986"/>
          </a:xfrm>
          <a:prstGeom prst="rect">
            <a:avLst/>
          </a:prstGeom>
          <a:noFill/>
          <a:ln>
            <a:miter lim="800000"/>
            <a:headEnd/>
            <a:tailEnd/>
          </a:ln>
        </p:spPr>
        <p:txBody>
          <a:bodyPr vert="horz" wrap="square"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600" b="1" dirty="0">
                <a:solidFill>
                  <a:srgbClr val="28A532"/>
                </a:solidFill>
              </a:rPr>
              <a:t>Je bent aan het gamen, wat zou jij doen?</a:t>
            </a:r>
            <a:endParaRPr lang="nl-NL" b="1"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a:p>
            <a:pPr marL="0" indent="0">
              <a:buNone/>
            </a:pPr>
            <a:endParaRPr lang="nl-NL" sz="2000" dirty="0">
              <a:solidFill>
                <a:srgbClr val="28A532"/>
              </a:solidFill>
            </a:endParaRPr>
          </a:p>
        </p:txBody>
      </p:sp>
      <p:cxnSp>
        <p:nvCxnSpPr>
          <p:cNvPr id="13" name="Rechte verbindingslijn 12">
            <a:extLst>
              <a:ext uri="{FF2B5EF4-FFF2-40B4-BE49-F238E27FC236}">
                <a16:creationId xmlns:a16="http://schemas.microsoft.com/office/drawing/2014/main" id="{9C5F7255-6564-6289-A08E-9B7DD61E297A}"/>
              </a:ext>
            </a:extLst>
          </p:cNvPr>
          <p:cNvCxnSpPr/>
          <p:nvPr/>
        </p:nvCxnSpPr>
        <p:spPr>
          <a:xfrm>
            <a:off x="838200" y="1222213"/>
            <a:ext cx="10515600" cy="0"/>
          </a:xfrm>
          <a:prstGeom prst="line">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1AA3E854-9D97-7694-1D99-E4271F265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2988" y="6535990"/>
            <a:ext cx="1710740" cy="205289"/>
          </a:xfrm>
          <a:prstGeom prst="rect">
            <a:avLst/>
          </a:prstGeom>
        </p:spPr>
      </p:pic>
      <p:sp>
        <p:nvSpPr>
          <p:cNvPr id="8" name="Afgeronde rechthoek 15">
            <a:extLst>
              <a:ext uri="{FF2B5EF4-FFF2-40B4-BE49-F238E27FC236}">
                <a16:creationId xmlns:a16="http://schemas.microsoft.com/office/drawing/2014/main" id="{A706E7C2-2756-1B7C-0C6F-9873ACB0D978}"/>
              </a:ext>
            </a:extLst>
          </p:cNvPr>
          <p:cNvSpPr/>
          <p:nvPr/>
        </p:nvSpPr>
        <p:spPr>
          <a:xfrm>
            <a:off x="2113999" y="2287376"/>
            <a:ext cx="3832197"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Meteen een nieuwe skin of een upgrade kopen voor €20</a:t>
            </a:r>
            <a:br>
              <a:rPr lang="nl-NL" sz="3200" dirty="0">
                <a:solidFill>
                  <a:srgbClr val="641C76"/>
                </a:solidFill>
              </a:rPr>
            </a:br>
            <a:endParaRPr lang="nl-NL" sz="3200" dirty="0">
              <a:solidFill>
                <a:srgbClr val="641C76"/>
              </a:solidFill>
            </a:endParaRPr>
          </a:p>
        </p:txBody>
      </p:sp>
      <p:sp>
        <p:nvSpPr>
          <p:cNvPr id="9" name="Afgeronde rechthoek 15">
            <a:extLst>
              <a:ext uri="{FF2B5EF4-FFF2-40B4-BE49-F238E27FC236}">
                <a16:creationId xmlns:a16="http://schemas.microsoft.com/office/drawing/2014/main" id="{5AEAB58A-0826-6966-51C4-788BF22300F1}"/>
              </a:ext>
            </a:extLst>
          </p:cNvPr>
          <p:cNvSpPr/>
          <p:nvPr/>
        </p:nvSpPr>
        <p:spPr>
          <a:xfrm>
            <a:off x="6245805" y="2287376"/>
            <a:ext cx="3832196" cy="3384376"/>
          </a:xfrm>
          <a:prstGeom prst="roundRect">
            <a:avLst>
              <a:gd name="adj" fmla="val 6053"/>
            </a:avLst>
          </a:prstGeom>
          <a:solidFill>
            <a:srgbClr val="651C76">
              <a:alpha val="20000"/>
            </a:srgbClr>
          </a:solidFill>
          <a:ln w="38100">
            <a:solidFill>
              <a:srgbClr val="641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641C76"/>
                </a:solidFill>
              </a:rPr>
              <a:t>Eerst 50 uur spelen waarmee je een </a:t>
            </a:r>
            <a:br>
              <a:rPr lang="nl-NL" sz="3200" dirty="0">
                <a:solidFill>
                  <a:srgbClr val="641C76"/>
                </a:solidFill>
              </a:rPr>
            </a:br>
            <a:r>
              <a:rPr lang="nl-NL" sz="3200" dirty="0">
                <a:solidFill>
                  <a:srgbClr val="641C76"/>
                </a:solidFill>
              </a:rPr>
              <a:t>skin of een upgrade verdient</a:t>
            </a:r>
          </a:p>
        </p:txBody>
      </p:sp>
      <p:pic>
        <p:nvPicPr>
          <p:cNvPr id="15" name="Picture 2" descr="X:\Wijzeringeldzaken\Logo's\Week van het geld\Week v_d Geld\Week_vh_geld.jpg">
            <a:extLst>
              <a:ext uri="{FF2B5EF4-FFF2-40B4-BE49-F238E27FC236}">
                <a16:creationId xmlns:a16="http://schemas.microsoft.com/office/drawing/2014/main" id="{C66F96A9-763F-D4ED-CB90-BAA9A7EF1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01145" y="140681"/>
            <a:ext cx="1652653" cy="1000578"/>
          </a:xfrm>
          <a:prstGeom prst="rect">
            <a:avLst/>
          </a:prstGeom>
          <a:noFill/>
        </p:spPr>
      </p:pic>
      <p:pic>
        <p:nvPicPr>
          <p:cNvPr id="3" name="Afbeelding 2">
            <a:extLst>
              <a:ext uri="{FF2B5EF4-FFF2-40B4-BE49-F238E27FC236}">
                <a16:creationId xmlns:a16="http://schemas.microsoft.com/office/drawing/2014/main" id="{3700F342-0A9D-BD86-84F6-9BC9686E803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107147" y="4950499"/>
            <a:ext cx="792911" cy="1688135"/>
          </a:xfrm>
          <a:prstGeom prst="rect">
            <a:avLst/>
          </a:prstGeom>
        </p:spPr>
      </p:pic>
      <p:sp>
        <p:nvSpPr>
          <p:cNvPr id="18" name="Rechthoek 17">
            <a:extLst>
              <a:ext uri="{FF2B5EF4-FFF2-40B4-BE49-F238E27FC236}">
                <a16:creationId xmlns:a16="http://schemas.microsoft.com/office/drawing/2014/main" id="{3277D76A-6D2E-2564-3B0A-60432E525E3E}"/>
              </a:ext>
            </a:extLst>
          </p:cNvPr>
          <p:cNvSpPr/>
          <p:nvPr/>
        </p:nvSpPr>
        <p:spPr>
          <a:xfrm>
            <a:off x="0" y="0"/>
            <a:ext cx="12192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Afgeronde rechthoek 18">
            <a:extLst>
              <a:ext uri="{FF2B5EF4-FFF2-40B4-BE49-F238E27FC236}">
                <a16:creationId xmlns:a16="http://schemas.microsoft.com/office/drawing/2014/main" id="{A9CD963E-1725-3D9F-D884-DEED31ADA024}"/>
              </a:ext>
            </a:extLst>
          </p:cNvPr>
          <p:cNvSpPr/>
          <p:nvPr/>
        </p:nvSpPr>
        <p:spPr>
          <a:xfrm>
            <a:off x="2347662" y="1552812"/>
            <a:ext cx="7197068" cy="3752376"/>
          </a:xfrm>
          <a:prstGeom prst="roundRect">
            <a:avLst>
              <a:gd name="adj" fmla="val 683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560E6D"/>
                </a:solidFill>
              </a:rPr>
              <a:t>Wil je verder met deze les?</a:t>
            </a:r>
          </a:p>
          <a:p>
            <a:pPr algn="ctr"/>
            <a:r>
              <a:rPr lang="nl-NL" sz="2400" dirty="0">
                <a:solidFill>
                  <a:srgbClr val="E41C79"/>
                </a:solidFill>
              </a:rPr>
              <a:t>Wacht 1 minuut, of betaal om meteen verder te gaan</a:t>
            </a: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a:p>
            <a:pPr algn="ctr"/>
            <a:endParaRPr lang="nl-NL" sz="2400" dirty="0">
              <a:solidFill>
                <a:srgbClr val="E41C79"/>
              </a:solidFill>
            </a:endParaRPr>
          </a:p>
        </p:txBody>
      </p:sp>
      <p:sp>
        <p:nvSpPr>
          <p:cNvPr id="20" name="Afgeronde rechthoek 19">
            <a:extLst>
              <a:ext uri="{FF2B5EF4-FFF2-40B4-BE49-F238E27FC236}">
                <a16:creationId xmlns:a16="http://schemas.microsoft.com/office/drawing/2014/main" id="{A80BE6D6-B316-F025-1E35-D226A1AEA4E4}"/>
              </a:ext>
            </a:extLst>
          </p:cNvPr>
          <p:cNvSpPr/>
          <p:nvPr/>
        </p:nvSpPr>
        <p:spPr>
          <a:xfrm>
            <a:off x="2758799" y="3281376"/>
            <a:ext cx="6390272" cy="441471"/>
          </a:xfrm>
          <a:prstGeom prst="roundRect">
            <a:avLst/>
          </a:prstGeom>
          <a:solidFill>
            <a:schemeClr val="bg1"/>
          </a:solidFill>
          <a:ln>
            <a:solidFill>
              <a:srgbClr val="28A5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Afgeronde rechthoek 20">
            <a:extLst>
              <a:ext uri="{FF2B5EF4-FFF2-40B4-BE49-F238E27FC236}">
                <a16:creationId xmlns:a16="http://schemas.microsoft.com/office/drawing/2014/main" id="{E38EEE68-3E59-B8B9-2C4F-5051E7E85250}"/>
              </a:ext>
            </a:extLst>
          </p:cNvPr>
          <p:cNvSpPr/>
          <p:nvPr/>
        </p:nvSpPr>
        <p:spPr>
          <a:xfrm>
            <a:off x="4736891" y="4421640"/>
            <a:ext cx="2233535" cy="44147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b="1" dirty="0"/>
              <a:t>€ 0,99 Betalen</a:t>
            </a:r>
          </a:p>
        </p:txBody>
      </p:sp>
      <p:sp>
        <p:nvSpPr>
          <p:cNvPr id="22" name="Afgeronde rechthoek 21">
            <a:extLst>
              <a:ext uri="{FF2B5EF4-FFF2-40B4-BE49-F238E27FC236}">
                <a16:creationId xmlns:a16="http://schemas.microsoft.com/office/drawing/2014/main" id="{35980454-B5DD-A49E-DCBB-38F735A5ED60}"/>
              </a:ext>
            </a:extLst>
          </p:cNvPr>
          <p:cNvSpPr/>
          <p:nvPr/>
        </p:nvSpPr>
        <p:spPr>
          <a:xfrm>
            <a:off x="2753728" y="3281376"/>
            <a:ext cx="45719" cy="4414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2303663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50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500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1412</Words>
  <Application>Microsoft Macintosh PowerPoint</Application>
  <PresentationFormat>Breedbeeld</PresentationFormat>
  <Paragraphs>174</Paragraphs>
  <Slides>15</Slides>
  <Notes>14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Arial</vt:lpstr>
      <vt:lpstr>Calibri</vt:lpstr>
      <vt:lpstr>Calibri Light</vt:lpstr>
      <vt:lpstr>MXDVL O+ Corpid</vt:lpstr>
      <vt:lpstr>XCJJJ S+ Corpid</vt:lpstr>
      <vt:lpstr>Kantoorthema</vt:lpstr>
      <vt:lpstr>PowerPoint-presentatie</vt:lpstr>
      <vt:lpstr>Even voorstellen...</vt:lpstr>
      <vt:lpstr>Ministerie van Financiën</vt:lpstr>
      <vt:lpstr>De Belastingdienst</vt:lpstr>
      <vt:lpstr>Geldvragen</vt:lpstr>
      <vt:lpstr>Wat is geld eigenlijk?</vt:lpstr>
      <vt:lpstr>Thema ‘Hoe ben jij je GELD de BAAS’</vt:lpstr>
      <vt:lpstr>UITGAVEN de BAAS: Wat kies jij?</vt:lpstr>
      <vt:lpstr>AANKOPEN IN GAMES de BAAS: Wat kies jij?</vt:lpstr>
      <vt:lpstr>AANKOPEN IN GAMES de BAAS: Wat kies jij?</vt:lpstr>
      <vt:lpstr>AANKOPEN IN GAMES de BAAS: Video</vt:lpstr>
      <vt:lpstr>RECLAME en INFLUENCERS de BAAS</vt:lpstr>
      <vt:lpstr>Je TOEKOMST de BAAS: Wat kies jij?</vt:lpstr>
      <vt:lpstr>Werkblad</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Inhoud</dc:title>
  <dc:creator>Valkema, J (Jochem) (FM/Wig)</dc:creator>
  <cp:lastModifiedBy>Valkema, Jochem</cp:lastModifiedBy>
  <cp:revision>45</cp:revision>
  <dcterms:created xsi:type="dcterms:W3CDTF">2023-03-02T11:45:21Z</dcterms:created>
  <dcterms:modified xsi:type="dcterms:W3CDTF">2024-02-26T15:18:24Z</dcterms:modified>
</cp:coreProperties>
</file>